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71"/>
  </p:notesMasterIdLst>
  <p:handoutMasterIdLst>
    <p:handoutMasterId r:id="rId72"/>
  </p:handoutMasterIdLst>
  <p:sldIdLst>
    <p:sldId id="454" r:id="rId3"/>
    <p:sldId id="484" r:id="rId4"/>
    <p:sldId id="485" r:id="rId5"/>
    <p:sldId id="490" r:id="rId6"/>
    <p:sldId id="400" r:id="rId7"/>
    <p:sldId id="407" r:id="rId8"/>
    <p:sldId id="460" r:id="rId9"/>
    <p:sldId id="469" r:id="rId10"/>
    <p:sldId id="408" r:id="rId11"/>
    <p:sldId id="409" r:id="rId12"/>
    <p:sldId id="416" r:id="rId13"/>
    <p:sldId id="420" r:id="rId14"/>
    <p:sldId id="478" r:id="rId15"/>
    <p:sldId id="446" r:id="rId16"/>
    <p:sldId id="472" r:id="rId17"/>
    <p:sldId id="474" r:id="rId18"/>
    <p:sldId id="348" r:id="rId19"/>
    <p:sldId id="361" r:id="rId20"/>
    <p:sldId id="301" r:id="rId21"/>
    <p:sldId id="387" r:id="rId22"/>
    <p:sldId id="383" r:id="rId23"/>
    <p:sldId id="326" r:id="rId24"/>
    <p:sldId id="327" r:id="rId25"/>
    <p:sldId id="331" r:id="rId26"/>
    <p:sldId id="335" r:id="rId27"/>
    <p:sldId id="306" r:id="rId28"/>
    <p:sldId id="343" r:id="rId29"/>
    <p:sldId id="307" r:id="rId30"/>
    <p:sldId id="325" r:id="rId31"/>
    <p:sldId id="312" r:id="rId32"/>
    <p:sldId id="365" r:id="rId33"/>
    <p:sldId id="362" r:id="rId34"/>
    <p:sldId id="363" r:id="rId35"/>
    <p:sldId id="482" r:id="rId36"/>
    <p:sldId id="390" r:id="rId37"/>
    <p:sldId id="391" r:id="rId38"/>
    <p:sldId id="392" r:id="rId39"/>
    <p:sldId id="385" r:id="rId40"/>
    <p:sldId id="316" r:id="rId41"/>
    <p:sldId id="317" r:id="rId42"/>
    <p:sldId id="332" r:id="rId43"/>
    <p:sldId id="318" r:id="rId44"/>
    <p:sldId id="334" r:id="rId45"/>
    <p:sldId id="319" r:id="rId46"/>
    <p:sldId id="384" r:id="rId47"/>
    <p:sldId id="373" r:id="rId48"/>
    <p:sldId id="367" r:id="rId49"/>
    <p:sldId id="322" r:id="rId50"/>
    <p:sldId id="323" r:id="rId51"/>
    <p:sldId id="337" r:id="rId52"/>
    <p:sldId id="375" r:id="rId53"/>
    <p:sldId id="389" r:id="rId54"/>
    <p:sldId id="267" r:id="rId55"/>
    <p:sldId id="269" r:id="rId56"/>
    <p:sldId id="368" r:id="rId57"/>
    <p:sldId id="376" r:id="rId58"/>
    <p:sldId id="369" r:id="rId59"/>
    <p:sldId id="370" r:id="rId60"/>
    <p:sldId id="393" r:id="rId61"/>
    <p:sldId id="371" r:id="rId62"/>
    <p:sldId id="377" r:id="rId63"/>
    <p:sldId id="378" r:id="rId64"/>
    <p:sldId id="342" r:id="rId65"/>
    <p:sldId id="358" r:id="rId66"/>
    <p:sldId id="395" r:id="rId67"/>
    <p:sldId id="479" r:id="rId68"/>
    <p:sldId id="396" r:id="rId69"/>
    <p:sldId id="491" r:id="rId70"/>
  </p:sldIdLst>
  <p:sldSz cx="9144000" cy="6858000" type="screen4x3"/>
  <p:notesSz cx="7010400" cy="9296400"/>
  <p:custDataLst>
    <p:tags r:id="rId7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2B800"/>
    <a:srgbClr val="A72611"/>
    <a:srgbClr val="33CCCC"/>
    <a:srgbClr val="2F5597"/>
    <a:srgbClr val="17375E"/>
    <a:srgbClr val="C00000"/>
    <a:srgbClr val="8E0000"/>
    <a:srgbClr val="FF33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0815" autoAdjust="0"/>
  </p:normalViewPr>
  <p:slideViewPr>
    <p:cSldViewPr>
      <p:cViewPr varScale="1">
        <p:scale>
          <a:sx n="73" d="100"/>
          <a:sy n="73" d="100"/>
        </p:scale>
        <p:origin x="12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666" y="480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A56E35A-23C1-4D01-93A6-B7EDDAF8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6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0CFD874-1393-43B9-934C-F34CD49C0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85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D874-1393-43B9-934C-F34CD49C02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Post-Secondary Preparation Session #2:  Funding Post-Secondary Education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5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B369D-D0A7-413D-BC6C-9A2394D184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044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1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24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9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9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22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28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2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83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5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D874-1393-43B9-934C-F34CD49C02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Post-Secondary Preparation Session #2:  Funding Post-Secondary Education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34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96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48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2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41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85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3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10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22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4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D874-1393-43B9-934C-F34CD49C02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Post-Secondary Preparation Session #2:  Funding Post-Secondary Education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30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1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70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54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8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873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18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2D03C-47C7-4A29-ADC2-AD4BDCB5E85D}" type="slidenum">
              <a:rPr lang="en-US" smtClean="0">
                <a:solidFill>
                  <a:srgbClr val="1F497D"/>
                </a:solidFill>
              </a:rPr>
              <a:pPr/>
              <a:t>47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935379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99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033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9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D874-1393-43B9-934C-F34CD49C02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Post-Secondary Preparation Session #2:  Funding Post-Secondary Education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109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BF137-C5DE-4D18-8A3B-C5A249FCD8DA}" type="slidenum">
              <a:rPr lang="en-US" smtClean="0">
                <a:solidFill>
                  <a:srgbClr val="1F497D"/>
                </a:solidFill>
              </a:rPr>
              <a:pPr/>
              <a:t>51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74783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50C22-4AED-43F0-ADDB-3050EAF81ECC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92082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2A68-DBDE-4D3C-B50F-1B23C5C24E7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05326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0E22F-0637-48F1-B6E2-234ACF4353A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99207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782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867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096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59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448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3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D874-1393-43B9-934C-F34CD49C02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0004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865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53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487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6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45461-555A-4167-857D-C0C8EC3E2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Post-Secondary Preparation Session #2:  Funding Post-Secondary Education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85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545DA-5740-4A3B-92A5-D6492BE413B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81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545DA-5740-4A3B-92A5-D6492BE413B6}" type="slidenum">
              <a:rPr lang="en-US" smtClean="0">
                <a:solidFill>
                  <a:srgbClr val="1F497D"/>
                </a:solidFill>
              </a:rPr>
              <a:pPr/>
              <a:t>18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Click to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 add notes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CA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8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D874-1393-43B9-934C-F34CD49C02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B369D-D0A7-413D-BC6C-9A2394D18479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47700"/>
            <a:ext cx="4649788" cy="34861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1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0C26-2E5E-428F-94D6-54FF0DC2E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A2D-BDD4-4ED1-AFBE-583629252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C3DC-B196-4D47-AC7B-7D855D51A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64130-2958-4892-A201-29574192B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50C26-2E5E-428F-94D6-54FF0DC2E2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0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72E92-7802-4078-B49E-629B34A83C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079A8-99C2-4B58-8ECF-95B3EED2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2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BACC4-C555-441E-BB15-94303ABD30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1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61CC6-3BFB-4DA8-83C2-3A357AFEE0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58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36248-D0AE-4328-9AB6-A3186D860F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94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7E47A-D7A8-460D-B820-91B4026084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2E92-7802-4078-B49E-629B34A83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465A9-70A1-4A18-B7BB-D2EEF3CE49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95B36-63EB-45E8-8B7B-6D4763E59D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7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E3A2D-BDD4-4ED1-AFBE-5836292522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79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3C3DC-B196-4D47-AC7B-7D855D51AF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9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79A8-99C2-4B58-8ECF-95B3EED2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BACC4-C555-441E-BB15-94303ABD3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1CC6-3BFB-4DA8-83C2-3A357AFEE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6248-D0AE-4328-9AB6-A3186D860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E47A-D7A8-460D-B820-91B402608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65A9-70A1-4A18-B7BB-D2EEF3CE4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5B36-63EB-45E8-8B7B-6D4763E59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D9CE621-AFB6-4F5D-B67D-852C6D11A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9CE621-AFB6-4F5D-B67D-852C6D11A0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2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.ubc.ca/financial-planning/scholarships-awards-canadian-students/" TargetMode="External"/><Relationship Id="rId2" Type="http://schemas.openxmlformats.org/officeDocument/2006/relationships/hyperlink" Target="https://www.okanagan.bc.ca/Student_Services/students/financialaid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okanagan.bc.ca/financial-aid-and-awards#awards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alokanaganfoundation.org/grants/kser-scholarship/" TargetMode="External"/><Relationship Id="rId2" Type="http://schemas.openxmlformats.org/officeDocument/2006/relationships/hyperlink" Target="https://www.centralokanaganfoundation.org/grants/scholarship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hyperlink" Target="https://www.centralokanaganfoundation.org/grants/evan-guthrie-scholarshi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tudentaidbc.ca/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://app.sd23.bc.ca/cobs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okmcounselling.weebly.com/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ducationplannerbc.ca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300158" y="287884"/>
            <a:ext cx="8640960" cy="6120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2B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	</a:t>
            </a:r>
            <a:r>
              <a:rPr kumimoji="0" lang="en-US" sz="6000" b="1" i="0" u="none" strike="noStrike" kern="1200" cap="none" spc="0" normalizeH="0" baseline="0" noProof="0" dirty="0" smtClean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2B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COBSS</a:t>
            </a:r>
            <a:r>
              <a:rPr kumimoji="0" lang="en-US" sz="6000" b="1" i="0" u="none" strike="noStrike" kern="1200" cap="none" spc="0" normalizeH="0" noProof="0" dirty="0" smtClean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2B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General S</a:t>
            </a:r>
            <a:r>
              <a:rPr kumimoji="0" lang="en-US" sz="6000" b="1" i="0" u="none" strike="noStrike" kern="1200" cap="none" spc="0" normalizeH="0" baseline="0" noProof="0" dirty="0" smtClean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2B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cholarship 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2B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Bursary      	Information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2B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6000" b="1" i="0" u="none" strike="noStrike" kern="1200" cap="none" spc="0" normalizeH="0" baseline="0" noProof="0" dirty="0" smtClean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2B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 29, </a:t>
            </a:r>
            <a:r>
              <a:rPr kumimoji="0" lang="en-US" sz="6000" b="1" i="0" u="none" strike="noStrike" kern="1200" cap="none" spc="0" normalizeH="0" baseline="0" noProof="0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2B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828800" y="2667000"/>
            <a:ext cx="5867400" cy="4191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2" name="Picture 4" descr="Image result for find mone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917">
            <a:off x="6755706" y="3998402"/>
            <a:ext cx="2236163" cy="22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3" y="620688"/>
            <a:ext cx="2206590" cy="15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97" y="492008"/>
            <a:ext cx="2206590" cy="15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find mone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499">
            <a:off x="426991" y="4006803"/>
            <a:ext cx="2236163" cy="22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800600"/>
          </a:xfrm>
          <a:noFill/>
          <a:ln>
            <a:noFill/>
          </a:ln>
        </p:spPr>
        <p:txBody>
          <a:bodyPr/>
          <a:lstStyle/>
          <a:p>
            <a:pPr marL="857250" lvl="1" indent="-457200" eaLnBrk="1" hangingPunct="1">
              <a:buFont typeface="+mj-lt"/>
              <a:buAutoNum type="arabicPeriod" startAt="5"/>
              <a:defRPr/>
            </a:pPr>
            <a:endParaRPr lang="en-CA" sz="800" dirty="0"/>
          </a:p>
          <a:p>
            <a:pPr marL="857250" lvl="1" indent="-457200" eaLnBrk="1" hangingPunct="1">
              <a:defRPr/>
            </a:pPr>
            <a:endParaRPr lang="en-CA" sz="800" dirty="0"/>
          </a:p>
          <a:p>
            <a:pPr marL="0" indent="0" eaLnBrk="1" hangingPunct="1">
              <a:buNone/>
              <a:defRPr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4.  </a:t>
            </a:r>
            <a:r>
              <a:rPr lang="en-CA" sz="2400" b="1" dirty="0">
                <a:solidFill>
                  <a:srgbClr val="C00000"/>
                </a:solidFill>
              </a:rPr>
              <a:t>Community Opportunities</a:t>
            </a:r>
          </a:p>
          <a:p>
            <a:pPr marL="0" indent="0" eaLnBrk="1" hangingPunct="1">
              <a:buNone/>
              <a:defRPr/>
            </a:pPr>
            <a:endParaRPr lang="en-CA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5.  </a:t>
            </a:r>
            <a:r>
              <a:rPr lang="en-CA" sz="2400" b="1" dirty="0">
                <a:solidFill>
                  <a:srgbClr val="C00000"/>
                </a:solidFill>
              </a:rPr>
              <a:t>Student Loans</a:t>
            </a:r>
          </a:p>
          <a:p>
            <a:pPr marL="857250" lvl="1" indent="-457200" eaLnBrk="1" hangingPunct="1">
              <a:buFont typeface="+mj-lt"/>
              <a:buAutoNum type="arabicPeriod" startAt="5"/>
              <a:defRPr/>
            </a:pPr>
            <a:endParaRPr lang="en-CA" sz="800" dirty="0"/>
          </a:p>
          <a:p>
            <a:pPr marL="0" indent="0" eaLnBrk="1" hangingPunct="1">
              <a:buNone/>
              <a:defRPr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6.  </a:t>
            </a:r>
            <a:r>
              <a:rPr lang="en-CA" sz="2400" b="1" dirty="0">
                <a:solidFill>
                  <a:srgbClr val="C00000"/>
                </a:solidFill>
              </a:rPr>
              <a:t>Student Lines of Credit</a:t>
            </a:r>
          </a:p>
          <a:p>
            <a:pPr marL="857250" lvl="1" indent="-457200" eaLnBrk="1" hangingPunct="1">
              <a:defRPr/>
            </a:pPr>
            <a:r>
              <a:rPr lang="en-CA" sz="1800" dirty="0"/>
              <a:t>See your banking institution</a:t>
            </a:r>
          </a:p>
          <a:p>
            <a:pPr marL="857250" lvl="1" indent="-457200" eaLnBrk="1" hangingPunct="1">
              <a:buFont typeface="+mj-lt"/>
              <a:buAutoNum type="arabicPeriod" startAt="5"/>
              <a:defRPr/>
            </a:pPr>
            <a:endParaRPr lang="en-CA" sz="800" dirty="0"/>
          </a:p>
          <a:p>
            <a:pPr marL="0" indent="0" eaLnBrk="1" hangingPunct="1">
              <a:buNone/>
              <a:defRPr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</a:rPr>
              <a:t>7.  </a:t>
            </a:r>
            <a:r>
              <a:rPr lang="en-CA" sz="2400" b="1" dirty="0">
                <a:solidFill>
                  <a:srgbClr val="C00000"/>
                </a:solidFill>
              </a:rPr>
              <a:t>Talk to your Parents and Relatives</a:t>
            </a:r>
          </a:p>
          <a:p>
            <a:pPr marL="857250" lvl="1" indent="-457200" eaLnBrk="1" hangingPunct="1">
              <a:defRPr/>
            </a:pPr>
            <a:r>
              <a:rPr lang="en-CA" sz="1800" dirty="0"/>
              <a:t>Regarding affiliations with work and organizations that may                                               offer bursaries and scholarships</a:t>
            </a:r>
          </a:p>
          <a:p>
            <a:pPr marL="1257300" lvl="2" indent="-457200" eaLnBrk="1" hangingPunct="1">
              <a:buFont typeface="+mj-lt"/>
              <a:buAutoNum type="arabicPeriod" startAt="4"/>
              <a:defRPr/>
            </a:pPr>
            <a:endParaRPr lang="en-CA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3255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Sources of Funding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9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1173162"/>
          </a:xfrm>
          <a:solidFill>
            <a:schemeClr val="accent1">
              <a:lumMod val="50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Specific Funding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740080" cy="5181600"/>
          </a:xfrm>
          <a:ln w="38100">
            <a:noFill/>
          </a:ln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 charset="0"/>
              <a:buNone/>
            </a:pP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Go to the school’s website                                                        &amp; look for links such as:</a:t>
            </a:r>
          </a:p>
          <a:p>
            <a:pPr marL="457200" indent="-457200" algn="ctr" eaLnBrk="1" hangingPunct="1">
              <a:buFont typeface="Arial" charset="0"/>
              <a:buNone/>
            </a:pP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</a:pPr>
            <a:r>
              <a:rPr lang="en-CA" sz="24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/ Assistance</a:t>
            </a:r>
          </a:p>
          <a:p>
            <a:pPr marL="457200" indent="-457200" eaLnBrk="1" hangingPunct="1">
              <a:lnSpc>
                <a:spcPct val="10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</a:p>
          <a:p>
            <a:pPr marL="457200" indent="-457200" eaLnBrk="1" hangingPunct="1">
              <a:lnSpc>
                <a:spcPct val="100000"/>
              </a:lnSpc>
            </a:pPr>
            <a:r>
              <a:rPr lang="en-CA" sz="24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Awards</a:t>
            </a:r>
          </a:p>
          <a:p>
            <a:pPr marL="457200" indent="-457200" eaLnBrk="1" hangingPunct="1">
              <a:lnSpc>
                <a:spcPct val="10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Financial Aid &amp; Awards (Okanagan College)</a:t>
            </a:r>
          </a:p>
          <a:p>
            <a:pPr marL="457200" indent="-457200" eaLnBrk="1" hangingPunct="1">
              <a:lnSpc>
                <a:spcPct val="100000"/>
              </a:lnSpc>
            </a:pP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https://www.okanagan.bc.ca/Student_Services/students/financialaid.html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(OKANAGAN COLLEGE)</a:t>
            </a:r>
          </a:p>
          <a:p>
            <a:pPr marL="457200" indent="-457200">
              <a:lnSpc>
                <a:spcPct val="100000"/>
              </a:lnSpc>
            </a:pPr>
            <a:endParaRPr lang="en-CA" sz="11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https://you.ubc.ca/financial-planning/scholarships-awards-canadian-students/</a:t>
            </a: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(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(UBC – OKANAGAN CAMPUS)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eaLnBrk="1" hangingPunct="1">
              <a:buFont typeface="Arial" charset="0"/>
              <a:buNone/>
            </a:pPr>
            <a:endParaRPr lang="en-CA" sz="1600" dirty="0"/>
          </a:p>
          <a:p>
            <a:pPr marL="1257300" lvl="2" indent="-457200" eaLnBrk="1" hangingPunct="1"/>
            <a:endParaRPr lang="en-CA" sz="1600" dirty="0"/>
          </a:p>
          <a:p>
            <a:pPr marL="1257300" lvl="2" indent="-457200" eaLnBrk="1" hangingPunct="1"/>
            <a:endParaRPr lang="en-CA" sz="1600" dirty="0"/>
          </a:p>
          <a:p>
            <a:pPr marL="457200" indent="-457200"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572">
            <a:off x="6300192" y="1724572"/>
            <a:ext cx="2461245" cy="23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10600" cy="1080120"/>
          </a:xfrm>
          <a:solidFill>
            <a:schemeClr val="accent1">
              <a:lumMod val="50000"/>
            </a:schemeClr>
          </a:solidFill>
          <a:ln w="762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CA" sz="800" b="1" dirty="0"/>
              <a:t/>
            </a:r>
            <a:br>
              <a:rPr lang="en-CA" sz="800" b="1" dirty="0"/>
            </a:br>
            <a:r>
              <a:rPr lang="en-CA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Okanagan College Awards</a:t>
            </a:r>
            <a:r>
              <a:rPr lang="en-CA" b="1" dirty="0">
                <a:solidFill>
                  <a:schemeClr val="bg1"/>
                </a:solidFill>
              </a:rPr>
              <a:t/>
            </a:r>
            <a:br>
              <a:rPr lang="en-CA" b="1" dirty="0">
                <a:solidFill>
                  <a:schemeClr val="bg1"/>
                </a:solidFill>
              </a:rPr>
            </a:br>
            <a:r>
              <a:rPr lang="en-CA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Applications</a:t>
            </a:r>
            <a:r>
              <a:rPr lang="en-CA" dirty="0"/>
              <a:t/>
            </a:r>
            <a:br>
              <a:rPr lang="en-CA" dirty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11627"/>
            <a:ext cx="8610600" cy="54297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President’s Entrance Award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- $5000  (8 Awards)</a:t>
            </a:r>
          </a:p>
          <a:p>
            <a:pPr>
              <a:lnSpc>
                <a:spcPct val="100000"/>
              </a:lnSpc>
              <a:spcBef>
                <a:spcPts val="384"/>
              </a:spcBef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Canadian citizen or Permanent Resident </a:t>
            </a:r>
          </a:p>
          <a:p>
            <a:pPr>
              <a:lnSpc>
                <a:spcPct val="100000"/>
              </a:lnSpc>
              <a:spcBef>
                <a:spcPts val="384"/>
              </a:spcBef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Entering eligible program at any campus of OC with offer of admission prior to allocation</a:t>
            </a:r>
          </a:p>
          <a:p>
            <a:pPr>
              <a:lnSpc>
                <a:spcPct val="100000"/>
              </a:lnSpc>
              <a:spcBef>
                <a:spcPts val="384"/>
              </a:spcBef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Demonstrate leadership and made a contribution to school and community through sports, culture, voluntary service, other extra-curricular activities, &amp;/or scholastic achievement</a:t>
            </a:r>
          </a:p>
          <a:p>
            <a:pPr>
              <a:lnSpc>
                <a:spcPct val="100000"/>
              </a:lnSpc>
              <a:spcBef>
                <a:spcPts val="384"/>
              </a:spcBef>
              <a:buFont typeface="Wingdings" pitchFamily="2" charset="2"/>
              <a:buChar char="v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1 reference from school is required, additional references may be beneficial (use a “Brag Sheet” to assist your reference writers)</a:t>
            </a:r>
          </a:p>
          <a:p>
            <a:pPr>
              <a:spcBef>
                <a:spcPts val="384"/>
              </a:spcBef>
              <a:buFont typeface="Wingdings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Spirit Award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- $1000  (40 Awards)</a:t>
            </a:r>
          </a:p>
          <a:p>
            <a:pPr>
              <a:spcBef>
                <a:spcPts val="384"/>
              </a:spcBef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Canadian Citizen or Permanent Resident</a:t>
            </a:r>
          </a:p>
          <a:p>
            <a:pPr>
              <a:spcBef>
                <a:spcPts val="384"/>
              </a:spcBef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a minimum GPA of 65% based on all grade 11 and 12 courses</a:t>
            </a:r>
          </a:p>
          <a:p>
            <a:pPr>
              <a:spcBef>
                <a:spcPts val="384"/>
              </a:spcBef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demonstrate service to school and/or community</a:t>
            </a:r>
          </a:p>
          <a:p>
            <a:pPr>
              <a:buFont typeface="Wingdings" pitchFamily="2" charset="2"/>
              <a:buChar char="v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Governors Award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- $1000  (3+ Awards)</a:t>
            </a:r>
          </a:p>
          <a:p>
            <a:pPr>
              <a:spcBef>
                <a:spcPts val="384"/>
              </a:spcBef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Canadian Citizen or Permanent Resident</a:t>
            </a:r>
          </a:p>
          <a:p>
            <a:pPr>
              <a:spcBef>
                <a:spcPts val="384"/>
              </a:spcBef>
              <a:buFont typeface="Wingdings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demonstrate academic achievement and financial need</a:t>
            </a:r>
          </a:p>
          <a:p>
            <a:pPr lvl="1" algn="ctr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ONLINE – DEADLINE:  MARCH 10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  <a:p>
            <a:pPr lvl="1" algn="ctr"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https://www.okanagan.bc.ca/financial-aid-and-awards#awards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okanagan.bc.ca/Sites/15/templates/NEW/images/logo-homepag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3140968"/>
            <a:ext cx="1669157" cy="1669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69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982E8B-726A-4E60-8DE1-18598889619E}"/>
              </a:ext>
            </a:extLst>
          </p:cNvPr>
          <p:cNvSpPr/>
          <p:nvPr/>
        </p:nvSpPr>
        <p:spPr>
          <a:xfrm>
            <a:off x="251520" y="1482466"/>
            <a:ext cx="8568952" cy="1946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8AF4A-2F43-41B8-A8D6-7A76CE942E19}"/>
              </a:ext>
            </a:extLst>
          </p:cNvPr>
          <p:cNvSpPr/>
          <p:nvPr/>
        </p:nvSpPr>
        <p:spPr>
          <a:xfrm>
            <a:off x="251520" y="3645024"/>
            <a:ext cx="8568952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F7FE0-A007-4631-B1A3-D417A41A17BF}"/>
              </a:ext>
            </a:extLst>
          </p:cNvPr>
          <p:cNvSpPr/>
          <p:nvPr/>
        </p:nvSpPr>
        <p:spPr>
          <a:xfrm>
            <a:off x="251520" y="5445224"/>
            <a:ext cx="8568952" cy="11714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251520" y="1482466"/>
            <a:ext cx="8712968" cy="496855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Volunteer Spirit Award</a:t>
            </a:r>
            <a:r>
              <a:rPr lang="en-CA" sz="1200" u="sng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https://www.centralokanaganfoundation.org/grants/scholarship/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 current resident of the Central Okanagan region who is, or has recently been, an active volunteer either in a Canadian community or internationally</a:t>
            </a:r>
          </a:p>
          <a:p>
            <a:pPr>
              <a:lnSpc>
                <a:spcPct val="100000"/>
              </a:lnSpc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One scholarship will be awarded to a resident from each of the four Central Okanagan Municipalities: </a:t>
            </a:r>
            <a:r>
              <a:rPr lang="en-CA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Peachland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West Kelowna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Kelowna, and Lake Country. </a:t>
            </a:r>
          </a:p>
          <a:p>
            <a:pPr>
              <a:lnSpc>
                <a:spcPct val="100000"/>
              </a:lnSpc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$1,500 for each municipality.				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DUE: March 17, 2023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KSER Scholarship: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https://www.centralokanaganfoundation.org/grants/kser-scholarship/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Grade 12 student-athletes from School District 23 pursuing excellence in athletics and academics. </a:t>
            </a:r>
          </a:p>
          <a:p>
            <a:pPr>
              <a:lnSpc>
                <a:spcPct val="100000"/>
              </a:lnSpc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$2,500 scholarships available plus a bonus scholarship of $2,500 on behalf of Raymond James.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 						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DUE: April 14, 2023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Evan Guthrie Scholarship: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https://www.centralokanaganfoundation.org/grants/evan-guthrie-scholarship/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Grade 12 student-athletes to recognize an athlete’s journey through sport and education</a:t>
            </a:r>
          </a:p>
          <a:p>
            <a:pPr>
              <a:lnSpc>
                <a:spcPct val="100000"/>
              </a:lnSpc>
            </a:pP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two $500 scholarships available.			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DUE: April 14, 2023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B36F6A-B877-4260-BFDE-5101ADA1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1173162"/>
          </a:xfrm>
          <a:solidFill>
            <a:schemeClr val="accent1">
              <a:lumMod val="50000"/>
            </a:schemeClr>
          </a:solidFill>
          <a:ln w="76200"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Central Okanagan                          			        Foundation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0012E-3F30-4AD6-81D1-6DD9F5064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81" y="343693"/>
            <a:ext cx="22193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30369"/>
            <a:ext cx="8136904" cy="489364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marR="0" lvl="1" indent="-4572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5725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www.studentaidbc.ca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BC and Canada provide student loans, integrated in BC as a single loan to streamline the service delivery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Students sign a joint federal-provincial loan agreement and have a single point of contact for managing their loans.  At the point of loan repayment, students make just one monthly payment towards their integrated loan balance.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loans are based on financial need and are interest-free while you are enrolled in full-time study.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application to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StudentAidBC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covers both the BC and Canada student loan programs. 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1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StudentAidBC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helps with the cost of post-secondary education through student loans, grants, scholarships and other non-repayable financial supports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They also have programs that help with loan repayment.  Use this site to determine your eligibility and information on how to apply.</a:t>
            </a:r>
            <a:endParaRPr lang="en-CA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1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 AVAILABLE IN JUNE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72816"/>
            <a:ext cx="2657475" cy="876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357094"/>
            <a:ext cx="8208912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 LOANS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63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BRAG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824536" cy="4487156"/>
          </a:xfrm>
          <a:solidFill>
            <a:schemeClr val="accent1">
              <a:lumMod val="75000"/>
              <a:alpha val="13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YOUR REFERENCE WRITE YOU THE LETTER      YOU NEED!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Indicate the reason for the letter (name of award, scholarship, employer, etc.)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as much detail as you can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a copy to give to the person you are asking to write the letter (*keep the original for other letters you may request)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109FF-6202-4392-A47F-F59832E9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85" y="1628800"/>
            <a:ext cx="3348971" cy="4487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A1C98-6953-46C7-A6C1-AF6C9A4CD8D1}"/>
              </a:ext>
            </a:extLst>
          </p:cNvPr>
          <p:cNvSpPr txBox="1"/>
          <p:nvPr/>
        </p:nvSpPr>
        <p:spPr>
          <a:xfrm>
            <a:off x="251520" y="6165304"/>
            <a:ext cx="864096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 all bursary/scholarship applications require a letter. Check </a:t>
            </a:r>
            <a:r>
              <a:rPr lang="en-US" sz="1800" b="1" u="sng" dirty="0">
                <a:solidFill>
                  <a:schemeClr val="bg1"/>
                </a:solidFill>
              </a:rPr>
              <a:t>before</a:t>
            </a:r>
            <a:r>
              <a:rPr lang="en-US" sz="1800" b="1" dirty="0">
                <a:solidFill>
                  <a:schemeClr val="bg1"/>
                </a:solidFill>
              </a:rPr>
              <a:t> asking!</a:t>
            </a:r>
          </a:p>
        </p:txBody>
      </p:sp>
    </p:spTree>
    <p:extLst>
      <p:ext uri="{BB962C8B-B14F-4D97-AF65-F5344CB8AC3E}">
        <p14:creationId xmlns:p14="http://schemas.microsoft.com/office/powerpoint/2010/main" val="14189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539552" y="332656"/>
            <a:ext cx="8136904" cy="6048672"/>
          </a:xfrm>
          <a:prstGeom prst="rect">
            <a:avLst/>
          </a:prstGeom>
          <a:solidFill>
            <a:srgbClr val="8E0000"/>
          </a:solidFill>
          <a:ln w="57150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Okanagan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Bursary and Scholarship Society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http://www.cobss.sd23.bc.ca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828800" y="2667000"/>
            <a:ext cx="5867400" cy="4191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933056"/>
            <a:ext cx="2930900" cy="13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23528" y="1124744"/>
            <a:ext cx="8463284" cy="5693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ts val="0"/>
              </a:spcBef>
              <a:buAutoNum type="arabicPeriod"/>
            </a:pPr>
            <a:r>
              <a:rPr lang="en-US" sz="2600" dirty="0">
                <a:solidFill>
                  <a:schemeClr val="tx1"/>
                </a:solidFill>
                <a:cs typeface="Arial" charset="0"/>
              </a:rPr>
              <a:t>Be a Canadian citizen, permanent resident or refugee living within the boundaries of SD #23.</a:t>
            </a:r>
          </a:p>
          <a:p>
            <a:pPr marL="457200" indent="-457200" eaLnBrk="0" hangingPunct="0">
              <a:spcBef>
                <a:spcPts val="0"/>
              </a:spcBef>
              <a:buAutoNum type="arabicPeriod" startAt="2"/>
            </a:pPr>
            <a:r>
              <a:rPr lang="en-US" sz="2600" dirty="0">
                <a:solidFill>
                  <a:srgbClr val="8E0000"/>
                </a:solidFill>
                <a:cs typeface="Arial" charset="0"/>
              </a:rPr>
              <a:t>Must be applying/have applied and plan to </a:t>
            </a:r>
            <a:r>
              <a:rPr lang="en-US" sz="2600" b="1" dirty="0">
                <a:solidFill>
                  <a:srgbClr val="8E0000"/>
                </a:solidFill>
                <a:cs typeface="Arial" charset="0"/>
              </a:rPr>
              <a:t>attend </a:t>
            </a:r>
            <a:r>
              <a:rPr lang="en-US" sz="2600" b="1" u="sng" dirty="0">
                <a:solidFill>
                  <a:srgbClr val="8E0000"/>
                </a:solidFill>
                <a:cs typeface="Arial" charset="0"/>
              </a:rPr>
              <a:t>FULL TIME</a:t>
            </a:r>
            <a:r>
              <a:rPr lang="en-US" sz="2600" b="1" dirty="0">
                <a:solidFill>
                  <a:srgbClr val="8E0000"/>
                </a:solidFill>
                <a:cs typeface="Arial" charset="0"/>
              </a:rPr>
              <a:t> </a:t>
            </a:r>
            <a:r>
              <a:rPr lang="en-US" sz="2600" dirty="0">
                <a:solidFill>
                  <a:srgbClr val="8E0000"/>
                </a:solidFill>
                <a:cs typeface="Arial" charset="0"/>
              </a:rPr>
              <a:t>at an </a:t>
            </a:r>
            <a:r>
              <a:rPr lang="en-US" sz="2600" b="1" dirty="0">
                <a:solidFill>
                  <a:srgbClr val="8E0000"/>
                </a:solidFill>
                <a:cs typeface="Arial" charset="0"/>
              </a:rPr>
              <a:t>accredited</a:t>
            </a:r>
            <a:r>
              <a:rPr lang="en-US" sz="2600" dirty="0">
                <a:solidFill>
                  <a:srgbClr val="8E0000"/>
                </a:solidFill>
                <a:cs typeface="Arial" charset="0"/>
              </a:rPr>
              <a:t> post-secondary institution </a:t>
            </a:r>
            <a:r>
              <a:rPr lang="en-US" sz="2600" b="1" dirty="0">
                <a:solidFill>
                  <a:srgbClr val="8E0000"/>
                </a:solidFill>
                <a:cs typeface="Arial" charset="0"/>
              </a:rPr>
              <a:t>in September of graduation year.</a:t>
            </a:r>
          </a:p>
          <a:p>
            <a:pPr marL="457200" indent="-457200" eaLnBrk="0" hangingPunct="0">
              <a:spcBef>
                <a:spcPts val="0"/>
              </a:spcBef>
              <a:buAutoNum type="arabicPeriod" startAt="2"/>
            </a:pPr>
            <a:r>
              <a:rPr lang="en-US" sz="2600" dirty="0">
                <a:solidFill>
                  <a:schemeClr val="tx1"/>
                </a:solidFill>
                <a:cs typeface="Arial" charset="0"/>
              </a:rPr>
              <a:t>Obtain a minimum of 60% average in all grade 11 and 12 courses</a:t>
            </a:r>
            <a:endParaRPr lang="en-US" sz="2600" b="1" dirty="0">
              <a:solidFill>
                <a:srgbClr val="8E0000"/>
              </a:solidFill>
              <a:cs typeface="Arial" charset="0"/>
            </a:endParaRPr>
          </a:p>
          <a:p>
            <a:pPr marL="457200" indent="-457200" eaLnBrk="0" hangingPunct="0">
              <a:spcBef>
                <a:spcPts val="0"/>
              </a:spcBef>
              <a:buAutoNum type="arabicPeriod" startAt="2"/>
            </a:pPr>
            <a:r>
              <a:rPr lang="en-US" sz="2600" dirty="0">
                <a:solidFill>
                  <a:srgbClr val="8E0000"/>
                </a:solidFill>
                <a:cs typeface="Arial" charset="0"/>
              </a:rPr>
              <a:t>Registered in a minimum of six (6) courses during grade 12 year, and will complete a minimum of six (6) courses by June 30th not including the grade 12 Capstone Careers course.</a:t>
            </a:r>
          </a:p>
          <a:p>
            <a:pPr marL="457200" indent="-457200" eaLnBrk="0" hangingPunct="0">
              <a:spcBef>
                <a:spcPts val="0"/>
              </a:spcBef>
              <a:buFontTx/>
              <a:buAutoNum type="arabicPeriod" startAt="2"/>
            </a:pPr>
            <a:r>
              <a:rPr lang="en-US" sz="2600" dirty="0">
                <a:solidFill>
                  <a:schemeClr val="tx1"/>
                </a:solidFill>
                <a:cs typeface="Arial" charset="0"/>
              </a:rPr>
              <a:t>Have potential to graduate for the first time this June</a:t>
            </a:r>
            <a:r>
              <a:rPr lang="en-US" sz="2600" b="1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indent="-457200" eaLnBrk="0" hangingPunct="0">
              <a:spcBef>
                <a:spcPts val="0"/>
              </a:spcBef>
              <a:buFontTx/>
              <a:buAutoNum type="arabicPeriod" startAt="2"/>
            </a:pPr>
            <a:r>
              <a:rPr lang="en-US" sz="2600" dirty="0">
                <a:solidFill>
                  <a:srgbClr val="8E0000"/>
                </a:solidFill>
                <a:cs typeface="Arial" charset="0"/>
              </a:rPr>
              <a:t>Attending one of the member schools of COBSS as their home school during graduation year</a:t>
            </a:r>
            <a:r>
              <a:rPr lang="en-US" sz="2600" b="1" dirty="0">
                <a:solidFill>
                  <a:srgbClr val="8E0000"/>
                </a:solidFill>
                <a:cs typeface="Arial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8" y="357188"/>
            <a:ext cx="8358187" cy="769937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ELIGIBILITY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79513" y="1124744"/>
            <a:ext cx="8750175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cs typeface="Arial" charset="0"/>
              </a:rPr>
              <a:t>Applications are submitted to school counsellors who then forward them to COBSS directly. 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9513" y="2636912"/>
            <a:ext cx="4896544" cy="3216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cs typeface="Arial" charset="0"/>
              </a:rPr>
              <a:t>Applications are read only by school counsellors, donors and members of the COBSS selection committee consisting of representatives from each of the member schools.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79513" y="2060848"/>
            <a:ext cx="8559675" cy="5386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900" dirty="0">
                <a:solidFill>
                  <a:srgbClr val="8E0000"/>
                </a:solidFill>
                <a:cs typeface="Arial" charset="0"/>
              </a:rPr>
              <a:t>Applications are strictly confidential.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8" y="357188"/>
            <a:ext cx="8358187" cy="769937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SELECTION PROCESS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456384" cy="281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88790" y="5805264"/>
            <a:ext cx="8526586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900" dirty="0">
                <a:solidFill>
                  <a:srgbClr val="8E0000"/>
                </a:solidFill>
                <a:cs typeface="Arial" charset="0"/>
              </a:rPr>
              <a:t>School counsellors are not part of the selection process.</a:t>
            </a:r>
          </a:p>
        </p:txBody>
      </p:sp>
    </p:spTree>
    <p:extLst>
      <p:ext uri="{BB962C8B-B14F-4D97-AF65-F5344CB8AC3E}">
        <p14:creationId xmlns:p14="http://schemas.microsoft.com/office/powerpoint/2010/main" val="1513478690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772400" cy="1143000"/>
          </a:xfrm>
          <a:solidFill>
            <a:srgbClr val="8E0000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cap="all" dirty="0">
                <a:solidFill>
                  <a:schemeClr val="bg1"/>
                </a:solidFill>
              </a:rPr>
              <a:t>Selection is based on the following three areas: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428625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b="1" cap="all" dirty="0">
                <a:solidFill>
                  <a:srgbClr val="8E0000"/>
                </a:solidFill>
              </a:rPr>
              <a:t>Financial Need</a:t>
            </a:r>
            <a:r>
              <a:rPr lang="en-US" dirty="0"/>
              <a:t> – based on line 150 of tax return and any special circumstances</a:t>
            </a:r>
            <a:endParaRPr lang="en-US" b="1" cap="all" dirty="0">
              <a:solidFill>
                <a:srgbClr val="8E0000"/>
              </a:solidFill>
            </a:endParaRPr>
          </a:p>
          <a:p>
            <a:pPr marL="514350" indent="-514350">
              <a:buFontTx/>
              <a:buAutoNum type="arabicPeriod"/>
            </a:pPr>
            <a:endParaRPr lang="en-US" sz="2800" dirty="0"/>
          </a:p>
          <a:p>
            <a:pPr marL="514350" indent="-514350">
              <a:buFontTx/>
              <a:buAutoNum type="arabicPeriod"/>
            </a:pPr>
            <a:r>
              <a:rPr lang="en-US" b="1" cap="all" dirty="0">
                <a:solidFill>
                  <a:srgbClr val="8E0000"/>
                </a:solidFill>
              </a:rPr>
              <a:t>Academic Ability </a:t>
            </a:r>
            <a:r>
              <a:rPr lang="en-US" dirty="0"/>
              <a:t>– the average of student’s Grade 11 and Grade 12 marks</a:t>
            </a:r>
          </a:p>
          <a:p>
            <a:pPr marL="514350" indent="-514350">
              <a:buFontTx/>
              <a:buAutoNum type="arabicPeriod"/>
            </a:pPr>
            <a:endParaRPr lang="en-US" sz="2800" b="1" dirty="0">
              <a:solidFill>
                <a:srgbClr val="8E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b="1" cap="all" dirty="0">
                <a:solidFill>
                  <a:srgbClr val="8E0000"/>
                </a:solidFill>
              </a:rPr>
              <a:t>Active Citizenship </a:t>
            </a:r>
            <a:r>
              <a:rPr lang="en-US" dirty="0"/>
              <a:t>– such as involvement in school and community</a:t>
            </a:r>
          </a:p>
          <a:p>
            <a:pPr marL="514350" indent="-514350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5 of the Best Hikes in the Okanagan Valley | To Do Canada">
            <a:extLst>
              <a:ext uri="{FF2B5EF4-FFF2-40B4-BE49-F238E27FC236}">
                <a16:creationId xmlns:a16="http://schemas.microsoft.com/office/drawing/2014/main" id="{61A6E566-E817-403F-B5BB-32DC9A47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071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89781-551F-4AF1-88B0-28EF86450A88}"/>
              </a:ext>
            </a:extLst>
          </p:cNvPr>
          <p:cNvSpPr txBox="1"/>
          <p:nvPr/>
        </p:nvSpPr>
        <p:spPr>
          <a:xfrm>
            <a:off x="467544" y="692696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2B800"/>
                </a:solidFill>
              </a:rPr>
              <a:t>We are grateful </a:t>
            </a:r>
          </a:p>
          <a:p>
            <a:r>
              <a:rPr lang="en-US" sz="4800" b="1" dirty="0">
                <a:solidFill>
                  <a:srgbClr val="F2B800"/>
                </a:solidFill>
              </a:rPr>
              <a:t>to live, learn, and work   </a:t>
            </a:r>
          </a:p>
          <a:p>
            <a:r>
              <a:rPr lang="en-US" sz="4800" b="1" dirty="0">
                <a:solidFill>
                  <a:srgbClr val="F2B800"/>
                </a:solidFill>
              </a:rPr>
              <a:t>on the </a:t>
            </a:r>
            <a:r>
              <a:rPr lang="en-US" sz="4800" b="1" dirty="0" err="1">
                <a:solidFill>
                  <a:srgbClr val="F2B800"/>
                </a:solidFill>
              </a:rPr>
              <a:t>Unceded</a:t>
            </a:r>
            <a:r>
              <a:rPr lang="en-US" sz="4800" b="1" dirty="0">
                <a:solidFill>
                  <a:srgbClr val="F2B800"/>
                </a:solidFill>
              </a:rPr>
              <a:t>, </a:t>
            </a:r>
          </a:p>
          <a:p>
            <a:r>
              <a:rPr lang="en-US" sz="4800" b="1" dirty="0">
                <a:solidFill>
                  <a:srgbClr val="F2B800"/>
                </a:solidFill>
              </a:rPr>
              <a:t>Traditional Territory of </a:t>
            </a:r>
          </a:p>
          <a:p>
            <a:r>
              <a:rPr lang="en-US" sz="4800" b="1" dirty="0">
                <a:solidFill>
                  <a:srgbClr val="F2B800"/>
                </a:solidFill>
              </a:rPr>
              <a:t>The Syilx, Okanagan People. </a:t>
            </a:r>
          </a:p>
        </p:txBody>
      </p:sp>
    </p:spTree>
    <p:extLst>
      <p:ext uri="{BB962C8B-B14F-4D97-AF65-F5344CB8AC3E}">
        <p14:creationId xmlns:p14="http://schemas.microsoft.com/office/powerpoint/2010/main" val="723236744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2639" y="1628800"/>
            <a:ext cx="8319841" cy="449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9113" indent="-519113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8E0000"/>
                </a:solidFill>
                <a:cs typeface="Arial" charset="0"/>
              </a:rPr>
              <a:t>BURSARY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–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primarily based on financial need</a:t>
            </a:r>
          </a:p>
          <a:p>
            <a:pPr marL="519113" indent="-519113" eaLnBrk="0" hangingPunct="0">
              <a:spcBef>
                <a:spcPct val="50000"/>
              </a:spcBef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 marL="519113" indent="-519113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8E0000"/>
                </a:solidFill>
                <a:cs typeface="Arial" charset="0"/>
              </a:rPr>
              <a:t>SCHOLARSHIP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–</a:t>
            </a:r>
            <a:r>
              <a:rPr lang="en-US" sz="32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based on excellence; excellence can be in a variety of areas - academic, fine arts, applied skills, sports, community involvement, etc.</a:t>
            </a:r>
          </a:p>
          <a:p>
            <a:pPr marL="519113" indent="-519113" eaLnBrk="0" hangingPunct="0">
              <a:spcBef>
                <a:spcPct val="50000"/>
              </a:spcBef>
            </a:pP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19113" indent="-519113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AWARD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based on donor discretion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64" y="285750"/>
            <a:ext cx="7786688" cy="707886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FFFFFF"/>
                </a:solidFill>
              </a:rPr>
              <a:t>TYPES OF AWARDS</a:t>
            </a:r>
          </a:p>
        </p:txBody>
      </p:sp>
    </p:spTree>
    <p:extLst>
      <p:ext uri="{BB962C8B-B14F-4D97-AF65-F5344CB8AC3E}">
        <p14:creationId xmlns:p14="http://schemas.microsoft.com/office/powerpoint/2010/main" val="165841351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536" y="1556792"/>
            <a:ext cx="8640960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9113" indent="-519113" eaLnBrk="0" hangingPunct="0">
              <a:spcBef>
                <a:spcPts val="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The on-line application is available at: </a:t>
            </a:r>
          </a:p>
          <a:p>
            <a:pPr marL="519113" indent="-519113" eaLnBrk="0" hangingPunct="0">
              <a:spcBef>
                <a:spcPts val="0"/>
              </a:spcBef>
            </a:pPr>
            <a:r>
              <a:rPr lang="en-US" sz="3200" b="1" dirty="0">
                <a:solidFill>
                  <a:srgbClr val="8E0000"/>
                </a:solidFill>
                <a:cs typeface="Arial" charset="0"/>
              </a:rPr>
              <a:t>     www.cobss.ca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–</a:t>
            </a:r>
            <a:r>
              <a:rPr lang="en-US" sz="3200" dirty="0">
                <a:solidFill>
                  <a:srgbClr val="8E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and follow link:</a:t>
            </a:r>
          </a:p>
          <a:p>
            <a:pPr marL="519113" indent="-519113" eaLnBrk="0" hangingPunct="0"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cs typeface="Arial" charset="0"/>
            </a:endParaRPr>
          </a:p>
          <a:p>
            <a:pPr marL="519113" indent="-519113" eaLnBrk="0" hangingPunct="0">
              <a:spcBef>
                <a:spcPct val="50000"/>
              </a:spcBef>
            </a:pPr>
            <a:endParaRPr lang="en-US" sz="1200" dirty="0">
              <a:solidFill>
                <a:schemeClr val="tx1"/>
              </a:solidFill>
              <a:cs typeface="Arial" charset="0"/>
            </a:endParaRPr>
          </a:p>
          <a:p>
            <a:pPr marL="519113" indent="-519113" eaLnBrk="0" hangingPunct="0">
              <a:spcBef>
                <a:spcPct val="50000"/>
              </a:spcBef>
              <a:buFontTx/>
              <a:buChar char="•"/>
            </a:pPr>
            <a:endParaRPr lang="en-US" sz="3200" dirty="0">
              <a:solidFill>
                <a:schemeClr val="tx1"/>
              </a:solidFill>
              <a:cs typeface="Arial" charset="0"/>
            </a:endParaRPr>
          </a:p>
          <a:p>
            <a:pPr marL="519113" indent="-519113" eaLnBrk="0" hangingPunct="0">
              <a:spcBef>
                <a:spcPct val="50000"/>
              </a:spcBef>
              <a:buFontTx/>
              <a:buChar char="•"/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marL="519113" indent="-519113" eaLnBrk="0" hangingPunct="0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If you are having difficulties, please see your school counsellor.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  <a:p>
            <a:pPr marL="519113" indent="-519113" eaLnBrk="0" hangingPunct="0"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The on-line application opens on </a:t>
            </a:r>
            <a:r>
              <a:rPr lang="en-US" sz="3200" b="1" dirty="0">
                <a:solidFill>
                  <a:srgbClr val="8E0000"/>
                </a:solidFill>
                <a:cs typeface="Arial" charset="0"/>
              </a:rPr>
              <a:t>Nov. </a:t>
            </a:r>
            <a:r>
              <a:rPr lang="en-US" sz="3200" b="1" dirty="0" smtClean="0">
                <a:solidFill>
                  <a:srgbClr val="8E0000"/>
                </a:solidFill>
                <a:cs typeface="Arial" charset="0"/>
              </a:rPr>
              <a:t>29</a:t>
            </a:r>
            <a:r>
              <a:rPr lang="en-US" sz="3200" b="1" baseline="30000" dirty="0" smtClean="0">
                <a:solidFill>
                  <a:srgbClr val="8E0000"/>
                </a:solidFill>
                <a:cs typeface="Arial" charset="0"/>
              </a:rPr>
              <a:t>th</a:t>
            </a:r>
            <a:r>
              <a:rPr lang="en-US" sz="3200" b="1" dirty="0" smtClean="0">
                <a:solidFill>
                  <a:srgbClr val="8E0000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.</a:t>
            </a:r>
            <a:r>
              <a:rPr lang="en-US" sz="3200" baseline="30000" dirty="0">
                <a:solidFill>
                  <a:srgbClr val="8E0000"/>
                </a:solidFill>
                <a:cs typeface="Arial" charset="0"/>
              </a:rPr>
              <a:t>  </a:t>
            </a:r>
            <a:endParaRPr lang="en-US" sz="3200" dirty="0">
              <a:solidFill>
                <a:srgbClr val="8E0000"/>
              </a:solidFill>
              <a:cs typeface="Arial" charset="0"/>
            </a:endParaRPr>
          </a:p>
          <a:p>
            <a:pPr marL="519113" indent="-519113" eaLnBrk="0" hangingPunct="0">
              <a:spcBef>
                <a:spcPct val="50000"/>
              </a:spcBef>
            </a:pP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64" y="285750"/>
            <a:ext cx="7786688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ON-LINE 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4A870-E41C-4655-8948-92C4CEB34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2756250" cy="1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6264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0" y="1412776"/>
            <a:ext cx="7716993" cy="389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64" y="285750"/>
            <a:ext cx="7786688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ON-LINE 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984" y="5437193"/>
            <a:ext cx="702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   </a:t>
            </a:r>
            <a:r>
              <a:rPr lang="en-CA" sz="3200" dirty="0"/>
              <a:t>Click on </a:t>
            </a:r>
            <a:r>
              <a:rPr lang="en-CA" sz="3200" b="1" dirty="0">
                <a:solidFill>
                  <a:srgbClr val="8E0000"/>
                </a:solidFill>
              </a:rPr>
              <a:t>CREATE AN ACCOUNT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214984" y="4063670"/>
            <a:ext cx="1643074" cy="285752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>
            <a:off x="360520" y="4063670"/>
            <a:ext cx="1187144" cy="1934794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5664" t="19771" r="9646" b="20480"/>
          <a:stretch>
            <a:fillRect/>
          </a:stretch>
        </p:blipFill>
        <p:spPr bwMode="auto">
          <a:xfrm>
            <a:off x="1000100" y="1357298"/>
            <a:ext cx="6643734" cy="39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64" y="285750"/>
            <a:ext cx="7786688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ON-LINE APPLICATION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071670" y="4214818"/>
            <a:ext cx="1285884" cy="285752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Curved Right Arrow 17"/>
          <p:cNvSpPr/>
          <p:nvPr/>
        </p:nvSpPr>
        <p:spPr bwMode="auto">
          <a:xfrm>
            <a:off x="285720" y="4221088"/>
            <a:ext cx="1549976" cy="2143140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7F30-505F-40B0-854C-39F5374DA1B2}"/>
              </a:ext>
            </a:extLst>
          </p:cNvPr>
          <p:cNvSpPr txBox="1"/>
          <p:nvPr/>
        </p:nvSpPr>
        <p:spPr>
          <a:xfrm>
            <a:off x="1763688" y="533483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    </a:t>
            </a:r>
            <a:r>
              <a:rPr lang="en-CA" sz="2800" dirty="0" smtClean="0"/>
              <a:t>OKM </a:t>
            </a:r>
            <a:r>
              <a:rPr lang="en-CA" sz="2800" dirty="0"/>
              <a:t>Access Code = </a:t>
            </a:r>
            <a:r>
              <a:rPr lang="en-CA" sz="3600" b="1" dirty="0" smtClean="0">
                <a:solidFill>
                  <a:srgbClr val="8E0000"/>
                </a:solidFill>
                <a:highlight>
                  <a:srgbClr val="FFFF00"/>
                </a:highlight>
              </a:rPr>
              <a:t>okm2023</a:t>
            </a:r>
            <a:endParaRPr lang="en-CA" sz="3600" b="1" dirty="0">
              <a:solidFill>
                <a:srgbClr val="8E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B2777-8AD0-4CA1-95C0-EDC78F663EAC}"/>
              </a:ext>
            </a:extLst>
          </p:cNvPr>
          <p:cNvSpPr txBox="1"/>
          <p:nvPr/>
        </p:nvSpPr>
        <p:spPr>
          <a:xfrm>
            <a:off x="4572000" y="589324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(lower case letters only)</a:t>
            </a:r>
          </a:p>
        </p:txBody>
      </p:sp>
      <p:pic>
        <p:nvPicPr>
          <p:cNvPr id="1030" name="Picture 6" descr="Exclamation Exclam Sticker by Steph Stilwell for iOS &amp; Android | GIPHY">
            <a:extLst>
              <a:ext uri="{FF2B5EF4-FFF2-40B4-BE49-F238E27FC236}">
                <a16:creationId xmlns:a16="http://schemas.microsoft.com/office/drawing/2014/main" id="{0F83699D-A219-4BC4-B568-37234240C8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99">
            <a:off x="7281138" y="4669738"/>
            <a:ext cx="1974040" cy="1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6" y="1523324"/>
            <a:ext cx="8322235" cy="299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64" y="285750"/>
            <a:ext cx="7786688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95898" y="4581128"/>
            <a:ext cx="814384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9113" eaLnBrk="0" hangingPunct="0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Click on </a:t>
            </a:r>
            <a:r>
              <a:rPr lang="en-US" sz="3200" b="1" dirty="0">
                <a:solidFill>
                  <a:srgbClr val="8E0000"/>
                </a:solidFill>
                <a:cs typeface="Arial" charset="0"/>
              </a:rPr>
              <a:t>Instructions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and follow carefully.</a:t>
            </a:r>
          </a:p>
          <a:p>
            <a:pPr indent="-519113" eaLnBrk="0" hangingPunct="0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Arial" charset="0"/>
            </a:endParaRPr>
          </a:p>
          <a:p>
            <a:pPr indent="-519113" eaLnBrk="0" hangingPunct="0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If you have any questions, please see your </a:t>
            </a:r>
          </a:p>
          <a:p>
            <a:pPr indent="-519113" eaLnBrk="0" hangingPunct="0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school counsellor.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62483" y="3018282"/>
            <a:ext cx="2559799" cy="571504"/>
          </a:xfrm>
          <a:prstGeom prst="ellipse">
            <a:avLst/>
          </a:prstGeom>
          <a:noFill/>
          <a:ln w="412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>
            <a:off x="71462" y="3212976"/>
            <a:ext cx="824436" cy="1900937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463" y="428625"/>
            <a:ext cx="7929562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ON-LINE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462" y="1484784"/>
            <a:ext cx="849153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There are </a:t>
            </a:r>
            <a:r>
              <a:rPr lang="en-CA" sz="3200" b="1" dirty="0">
                <a:solidFill>
                  <a:srgbClr val="8E0000"/>
                </a:solidFill>
              </a:rPr>
              <a:t>three main components </a:t>
            </a:r>
            <a:r>
              <a:rPr lang="en-CA" sz="3200" dirty="0"/>
              <a:t>to the COBSS application package:</a:t>
            </a:r>
          </a:p>
          <a:p>
            <a:endParaRPr lang="en-CA" sz="1400" dirty="0"/>
          </a:p>
          <a:p>
            <a:pPr marL="514350" indent="-514350">
              <a:buAutoNum type="arabicPeriod"/>
            </a:pPr>
            <a:r>
              <a:rPr lang="en-CA" sz="3200" b="1" dirty="0">
                <a:solidFill>
                  <a:srgbClr val="8E0000"/>
                </a:solidFill>
              </a:rPr>
              <a:t>My Application </a:t>
            </a:r>
            <a:r>
              <a:rPr lang="en-CA" sz="3200" dirty="0"/>
              <a:t>section </a:t>
            </a:r>
            <a:r>
              <a:rPr lang="en-CA" sz="2400" dirty="0"/>
              <a:t>(largest part of application)</a:t>
            </a:r>
          </a:p>
          <a:p>
            <a:pPr marL="514350" indent="-514350">
              <a:buAutoNum type="arabicPeriod"/>
            </a:pPr>
            <a:endParaRPr lang="en-CA" sz="2800" dirty="0"/>
          </a:p>
          <a:p>
            <a:pPr marL="514350" indent="-514350">
              <a:buAutoNum type="arabicPeriod"/>
            </a:pPr>
            <a:r>
              <a:rPr lang="en-CA" sz="3200" b="1" dirty="0">
                <a:solidFill>
                  <a:srgbClr val="8E0000"/>
                </a:solidFill>
              </a:rPr>
              <a:t>Select Awards </a:t>
            </a:r>
            <a:r>
              <a:rPr lang="en-CA" sz="3200" dirty="0"/>
              <a:t>section</a:t>
            </a:r>
          </a:p>
          <a:p>
            <a:pPr marL="514350" indent="-514350">
              <a:buAutoNum type="arabicPeriod"/>
            </a:pPr>
            <a:endParaRPr lang="en-CA" sz="2800" dirty="0"/>
          </a:p>
          <a:p>
            <a:pPr marL="514350" indent="-514350">
              <a:buAutoNum type="arabicPeriod"/>
            </a:pPr>
            <a:r>
              <a:rPr lang="en-CA" sz="3200" b="1" dirty="0">
                <a:solidFill>
                  <a:srgbClr val="8E0000"/>
                </a:solidFill>
              </a:rPr>
              <a:t>Statement of Reference </a:t>
            </a:r>
            <a:r>
              <a:rPr lang="en-CA" sz="3200" dirty="0"/>
              <a:t>section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CA" sz="3200" dirty="0"/>
              <a:t>forms to be filled out by </a:t>
            </a:r>
            <a:r>
              <a:rPr lang="en-CA" sz="3200" b="1" u="sng" dirty="0">
                <a:solidFill>
                  <a:srgbClr val="8E0000"/>
                </a:solidFill>
              </a:rPr>
              <a:t>two</a:t>
            </a:r>
            <a:r>
              <a:rPr lang="en-CA" sz="3200" dirty="0">
                <a:solidFill>
                  <a:srgbClr val="8E0000"/>
                </a:solidFill>
              </a:rPr>
              <a:t> </a:t>
            </a:r>
            <a:r>
              <a:rPr lang="en-CA" sz="3200" dirty="0"/>
              <a:t>people.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CA" sz="3200" dirty="0"/>
              <a:t>official COBSS form only – no additions </a:t>
            </a: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738" t="19467" r="9202" b="34836"/>
          <a:stretch>
            <a:fillRect/>
          </a:stretch>
        </p:blipFill>
        <p:spPr bwMode="auto">
          <a:xfrm>
            <a:off x="652463" y="1369989"/>
            <a:ext cx="8111609" cy="31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1120262" y="4728046"/>
            <a:ext cx="76438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9113" indent="-519113" eaLnBrk="0" hangingPunct="0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Click on </a:t>
            </a:r>
            <a:r>
              <a:rPr lang="en-US" sz="3200" b="1" dirty="0">
                <a:solidFill>
                  <a:srgbClr val="8E0000"/>
                </a:solidFill>
                <a:cs typeface="Arial" charset="0"/>
              </a:rPr>
              <a:t>My Application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to begin the </a:t>
            </a:r>
          </a:p>
          <a:p>
            <a:pPr marL="519113" indent="-519113" eaLnBrk="0" hangingPunct="0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application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463" y="428625"/>
            <a:ext cx="7929562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ON-LINE APPLICATION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00034" y="3571876"/>
            <a:ext cx="1714512" cy="571504"/>
          </a:xfrm>
          <a:prstGeom prst="ellipse">
            <a:avLst/>
          </a:prstGeom>
          <a:noFill/>
          <a:ln w="285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>
            <a:off x="223835" y="3780755"/>
            <a:ext cx="819773" cy="1520453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88" y="404813"/>
            <a:ext cx="7929562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812" y="1340768"/>
            <a:ext cx="79241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There are </a:t>
            </a:r>
            <a:r>
              <a:rPr lang="en-CA" sz="3200" b="1" dirty="0">
                <a:solidFill>
                  <a:srgbClr val="8E0000"/>
                </a:solidFill>
              </a:rPr>
              <a:t>nine sections </a:t>
            </a:r>
            <a:r>
              <a:rPr lang="en-CA" sz="3200" dirty="0"/>
              <a:t>to be completed.</a:t>
            </a:r>
          </a:p>
          <a:p>
            <a:endParaRPr lang="en-CA" sz="900" dirty="0"/>
          </a:p>
          <a:p>
            <a:r>
              <a:rPr lang="en-CA" sz="3200" dirty="0"/>
              <a:t>When a section is completed, the check  </a:t>
            </a:r>
          </a:p>
          <a:p>
            <a:r>
              <a:rPr lang="en-CA" sz="3200" dirty="0"/>
              <a:t>mark will change from </a:t>
            </a:r>
            <a:r>
              <a:rPr lang="en-CA" sz="3200" b="1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CA" sz="3200" dirty="0"/>
              <a:t> to </a:t>
            </a:r>
            <a:r>
              <a:rPr lang="en-CA" sz="3200" b="1" dirty="0">
                <a:solidFill>
                  <a:srgbClr val="00B050"/>
                </a:solidFill>
              </a:rPr>
              <a:t>green</a:t>
            </a:r>
            <a:r>
              <a:rPr lang="en-CA" sz="3200" dirty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4414" y="3000372"/>
            <a:ext cx="6661384" cy="3647729"/>
            <a:chOff x="1214414" y="3081334"/>
            <a:chExt cx="6661384" cy="36477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 l="738" t="59377" r="8464" b="4712"/>
            <a:stretch>
              <a:fillRect/>
            </a:stretch>
          </p:blipFill>
          <p:spPr bwMode="auto">
            <a:xfrm>
              <a:off x="1214414" y="4929198"/>
              <a:ext cx="6661384" cy="179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l="738" t="19467" r="8464" b="45089"/>
            <a:stretch>
              <a:fillRect/>
            </a:stretch>
          </p:blipFill>
          <p:spPr bwMode="auto">
            <a:xfrm>
              <a:off x="1214414" y="3081334"/>
              <a:ext cx="6661384" cy="177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Curved Right Arrow 6"/>
          <p:cNvSpPr/>
          <p:nvPr/>
        </p:nvSpPr>
        <p:spPr bwMode="auto">
          <a:xfrm>
            <a:off x="285720" y="2132856"/>
            <a:ext cx="1000132" cy="3796474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737" t="20325" r="10118" b="25264"/>
          <a:stretch>
            <a:fillRect/>
          </a:stretch>
        </p:blipFill>
        <p:spPr bwMode="auto">
          <a:xfrm>
            <a:off x="531986" y="1124744"/>
            <a:ext cx="80724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1188" y="404813"/>
            <a:ext cx="7929562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8520" y="4221088"/>
            <a:ext cx="92170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    </a:t>
            </a:r>
            <a:r>
              <a:rPr lang="en-CA" sz="2400" dirty="0"/>
              <a:t>Fill in the application form carefully and as  </a:t>
            </a:r>
          </a:p>
          <a:p>
            <a:r>
              <a:rPr lang="en-CA" sz="2400" dirty="0"/>
              <a:t>    accurately as possible </a:t>
            </a:r>
            <a:r>
              <a:rPr lang="en-CA" sz="2400" b="1" u="sng" dirty="0"/>
              <a:t>after reading all of the </a:t>
            </a:r>
          </a:p>
          <a:p>
            <a:r>
              <a:rPr lang="en-CA" sz="2400" b="1" dirty="0"/>
              <a:t>    </a:t>
            </a:r>
            <a:r>
              <a:rPr lang="en-CA" sz="2400" b="1" u="sng" dirty="0"/>
              <a:t>instructions.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    </a:t>
            </a:r>
            <a:r>
              <a:rPr lang="en-US" sz="3000" dirty="0">
                <a:solidFill>
                  <a:schemeClr val="tx1"/>
                </a:solidFill>
              </a:rPr>
              <a:t>Students may go back and edit as often as they </a:t>
            </a:r>
          </a:p>
          <a:p>
            <a:r>
              <a:rPr lang="en-US" sz="3000" dirty="0">
                <a:solidFill>
                  <a:schemeClr val="tx1"/>
                </a:solidFill>
              </a:rPr>
              <a:t>    wish until the site closes at </a:t>
            </a:r>
            <a:r>
              <a:rPr lang="en-US" sz="3000" b="1" dirty="0">
                <a:solidFill>
                  <a:srgbClr val="8E0000"/>
                </a:solidFill>
              </a:rPr>
              <a:t>11:59 pm on Jan. 9</a:t>
            </a:r>
            <a:r>
              <a:rPr lang="en-US" sz="3000" b="1" baseline="30000" dirty="0">
                <a:solidFill>
                  <a:srgbClr val="8E0000"/>
                </a:solidFill>
              </a:rPr>
              <a:t>th</a:t>
            </a:r>
            <a:r>
              <a:rPr lang="en-US" sz="2800" b="1" dirty="0">
                <a:solidFill>
                  <a:srgbClr val="8E0000"/>
                </a:solidFill>
              </a:rPr>
              <a:t>.</a:t>
            </a:r>
            <a:endParaRPr lang="en-US" sz="2800" b="1" baseline="30000" dirty="0">
              <a:solidFill>
                <a:srgbClr val="8E0000"/>
              </a:solidFill>
            </a:endParaRPr>
          </a:p>
        </p:txBody>
      </p:sp>
      <p:pic>
        <p:nvPicPr>
          <p:cNvPr id="2052" name="Picture 4" descr="Pumpkin,midnight,turn,magic,myth - free image from needpix.com">
            <a:extLst>
              <a:ext uri="{FF2B5EF4-FFF2-40B4-BE49-F238E27FC236}">
                <a16:creationId xmlns:a16="http://schemas.microsoft.com/office/drawing/2014/main" id="{F233D842-67CE-467C-B9E6-C2323D25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690923" cy="11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7038" y="1519039"/>
            <a:ext cx="860945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Use the drop down menus where given.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Complete paragraph answers in the space       provided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Be aware that the secure site will time out.</a:t>
            </a:r>
          </a:p>
          <a:p>
            <a:pPr eaLnBrk="0" hangingPunct="0"/>
            <a:endParaRPr lang="en-US" sz="1200" dirty="0">
              <a:solidFill>
                <a:schemeClr val="tx1"/>
              </a:solidFill>
            </a:endParaRPr>
          </a:p>
          <a:p>
            <a:pPr eaLnBrk="0" hangingPunct="0"/>
            <a:endParaRPr lang="en-US" sz="400" dirty="0">
              <a:solidFill>
                <a:schemeClr val="tx1"/>
              </a:solidFill>
            </a:endParaRPr>
          </a:p>
          <a:p>
            <a:pPr eaLnBrk="0" hangingPunct="0"/>
            <a:r>
              <a:rPr lang="en-CA" sz="2600" b="1" u="sng" dirty="0">
                <a:solidFill>
                  <a:srgbClr val="8E0000"/>
                </a:solidFill>
              </a:rPr>
              <a:t>TIP</a:t>
            </a:r>
            <a:r>
              <a:rPr lang="en-CA" sz="2600" b="1" dirty="0">
                <a:solidFill>
                  <a:srgbClr val="8E0000"/>
                </a:solidFill>
              </a:rPr>
              <a:t>:  </a:t>
            </a:r>
            <a:r>
              <a:rPr lang="en-CA" sz="2600" dirty="0">
                <a:solidFill>
                  <a:srgbClr val="8E0000"/>
                </a:solidFill>
              </a:rPr>
              <a:t>Compose paragraphs in a Word Document, and </a:t>
            </a:r>
          </a:p>
          <a:p>
            <a:pPr eaLnBrk="0" hangingPunct="0"/>
            <a:r>
              <a:rPr lang="en-CA" sz="2600" dirty="0">
                <a:solidFill>
                  <a:srgbClr val="8E0000"/>
                </a:solidFill>
              </a:rPr>
              <a:t>	then cut and paste into COBSS application</a:t>
            </a:r>
            <a:r>
              <a:rPr lang="en-CA" sz="2400" dirty="0">
                <a:solidFill>
                  <a:srgbClr val="8E0000"/>
                </a:solidFill>
              </a:rPr>
              <a:t>.  </a:t>
            </a:r>
          </a:p>
          <a:p>
            <a:pPr eaLnBrk="0" hangingPunct="0"/>
            <a:endParaRPr lang="en-US" sz="1200" dirty="0">
              <a:solidFill>
                <a:schemeClr val="tx1"/>
              </a:solidFill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Space is limited so write concisely as there are a maximum number of characters available.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Please check spelling and grammar.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2310" y="603950"/>
            <a:ext cx="7497290" cy="6858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Grade 12 Grad Info</a:t>
            </a:r>
          </a:p>
        </p:txBody>
      </p:sp>
      <p:pic>
        <p:nvPicPr>
          <p:cNvPr id="2050" name="Picture 2" descr="Help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077471" cy="31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0055" y="2132856"/>
            <a:ext cx="561662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Text </a:t>
            </a:r>
            <a:r>
              <a:rPr lang="en-US" b="1" dirty="0" smtClean="0"/>
              <a:t>@okm23 </a:t>
            </a:r>
            <a:r>
              <a:rPr lang="en-US" dirty="0" smtClean="0"/>
              <a:t>to </a:t>
            </a:r>
            <a:r>
              <a:rPr lang="en-US" sz="4800" b="1" dirty="0" smtClean="0"/>
              <a:t>(438) 793-2670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14496661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2132856"/>
            <a:ext cx="799289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3200" dirty="0">
                <a:solidFill>
                  <a:schemeClr val="tx1"/>
                </a:solidFill>
              </a:rPr>
              <a:t>One </a:t>
            </a:r>
            <a:r>
              <a:rPr lang="en-US" sz="3200" b="1" dirty="0">
                <a:solidFill>
                  <a:srgbClr val="8E0000"/>
                </a:solidFill>
              </a:rPr>
              <a:t>critical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component of the application is the paragraph answers under </a:t>
            </a:r>
            <a:r>
              <a:rPr lang="en-US" sz="3200" b="1" dirty="0">
                <a:solidFill>
                  <a:srgbClr val="8E0000"/>
                </a:solidFill>
              </a:rPr>
              <a:t>Student Personal Statements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eaLnBrk="0" hangingPunct="0"/>
            <a:endParaRPr lang="en-US" sz="32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3200" dirty="0">
                <a:solidFill>
                  <a:schemeClr val="tx1"/>
                </a:solidFill>
              </a:rPr>
              <a:t>There are 3 questions you will need to answer in this section.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556792"/>
            <a:ext cx="8286807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 This is where your personality shows </a:t>
            </a:r>
          </a:p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     through and helps the committee with </a:t>
            </a:r>
          </a:p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     its decision.</a:t>
            </a:r>
            <a:endParaRPr lang="en-US" sz="2500" dirty="0">
              <a:solidFill>
                <a:srgbClr val="000000"/>
              </a:solidFill>
            </a:endParaRPr>
          </a:p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 BE </a:t>
            </a:r>
            <a:r>
              <a:rPr lang="en-US" sz="3200" b="1" dirty="0">
                <a:solidFill>
                  <a:srgbClr val="8E0000"/>
                </a:solidFill>
              </a:rPr>
              <a:t>CREATIVE</a:t>
            </a:r>
            <a:r>
              <a:rPr lang="en-US" sz="3200" dirty="0">
                <a:solidFill>
                  <a:srgbClr val="8E0000"/>
                </a:solidFill>
              </a:rPr>
              <a:t>, </a:t>
            </a:r>
            <a:r>
              <a:rPr lang="en-US" sz="3200" b="1" dirty="0">
                <a:solidFill>
                  <a:srgbClr val="8E0000"/>
                </a:solidFill>
              </a:rPr>
              <a:t>HONEST</a:t>
            </a:r>
            <a:r>
              <a:rPr lang="en-US" sz="3200" b="1" dirty="0">
                <a:solidFill>
                  <a:srgbClr val="0066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b="1" dirty="0">
                <a:solidFill>
                  <a:srgbClr val="8E0000"/>
                </a:solidFill>
              </a:rPr>
              <a:t>CONCISE</a:t>
            </a:r>
            <a:endParaRPr lang="en-US" sz="3200" b="1" dirty="0">
              <a:solidFill>
                <a:srgbClr val="0066FF"/>
              </a:solidFill>
            </a:endParaRPr>
          </a:p>
          <a:p>
            <a:pPr eaLnBrk="0" hangingPunct="0"/>
            <a:r>
              <a:rPr lang="en-US" sz="3200" b="1" dirty="0">
                <a:solidFill>
                  <a:srgbClr val="0066FF"/>
                </a:solidFill>
              </a:rPr>
              <a:t>    </a:t>
            </a:r>
            <a:r>
              <a:rPr lang="en-US" sz="3200" dirty="0">
                <a:solidFill>
                  <a:srgbClr val="000000"/>
                </a:solidFill>
              </a:rPr>
              <a:t>and remember to proofread your answers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</a:p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CA" sz="3200" dirty="0">
                <a:solidFill>
                  <a:srgbClr val="000000"/>
                </a:solidFill>
                <a:cs typeface="Arial" pitchFamily="34" charset="0"/>
              </a:rPr>
              <a:t> With your words, you are trying to create a   </a:t>
            </a:r>
          </a:p>
          <a:p>
            <a:pPr eaLnBrk="0" hangingPunct="0"/>
            <a:r>
              <a:rPr lang="en-CA" sz="3200" dirty="0">
                <a:solidFill>
                  <a:srgbClr val="000000"/>
                </a:solidFill>
                <a:cs typeface="Arial" pitchFamily="34" charset="0"/>
              </a:rPr>
              <a:t>    vision in the donor’s mind of who you are, </a:t>
            </a:r>
          </a:p>
          <a:p>
            <a:pPr eaLnBrk="0" hangingPunct="0"/>
            <a:r>
              <a:rPr lang="en-CA" sz="3200" dirty="0">
                <a:solidFill>
                  <a:srgbClr val="000000"/>
                </a:solidFill>
                <a:cs typeface="Arial" pitchFamily="34" charset="0"/>
              </a:rPr>
              <a:t>    what your goals and dreams are and why  </a:t>
            </a:r>
          </a:p>
          <a:p>
            <a:pPr eaLnBrk="0" hangingPunct="0"/>
            <a:r>
              <a:rPr lang="en-CA" sz="3200" dirty="0">
                <a:solidFill>
                  <a:srgbClr val="000000"/>
                </a:solidFill>
                <a:cs typeface="Arial" pitchFamily="34" charset="0"/>
              </a:rPr>
              <a:t>    you deserve to be selected for the award.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MY APPLICATION</a:t>
            </a:r>
          </a:p>
        </p:txBody>
      </p:sp>
    </p:spTree>
    <p:extLst>
      <p:ext uri="{BB962C8B-B14F-4D97-AF65-F5344CB8AC3E}">
        <p14:creationId xmlns:p14="http://schemas.microsoft.com/office/powerpoint/2010/main" val="273776850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MY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795" y="1809978"/>
            <a:ext cx="85787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QUESTION 1: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What are your educational/career plans?  Describe the experiences that have contributed to these plans.</a:t>
            </a:r>
          </a:p>
        </p:txBody>
      </p:sp>
      <p:pic>
        <p:nvPicPr>
          <p:cNvPr id="8194" name="Picture 2" descr="Requi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0588" y="-128588"/>
            <a:ext cx="142875" cy="142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821" y="4645585"/>
            <a:ext cx="8321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8E0000"/>
                </a:solidFill>
              </a:rPr>
              <a:t>TIPS: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E0000"/>
                </a:solidFill>
              </a:rPr>
              <a:t>Try to be original and creative.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E0000"/>
                </a:solidFill>
              </a:rPr>
              <a:t>Do not start with “My name is____ and I am in grade 12 at ____.”</a:t>
            </a:r>
          </a:p>
        </p:txBody>
      </p:sp>
    </p:spTree>
    <p:extLst>
      <p:ext uri="{BB962C8B-B14F-4D97-AF65-F5344CB8AC3E}">
        <p14:creationId xmlns:p14="http://schemas.microsoft.com/office/powerpoint/2010/main" val="1570064520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MY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74" y="1750164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QUESTION 2: </a:t>
            </a:r>
          </a:p>
          <a:p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For the selection committee, describe the three qualities that best demonstrate your character.  Use examples from your life to illustrate these qualities.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8194" name="Picture 2" descr="Requi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0588" y="-128588"/>
            <a:ext cx="142875" cy="1428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9552" y="5077633"/>
            <a:ext cx="7817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u="sng" dirty="0">
                <a:solidFill>
                  <a:srgbClr val="990033"/>
                </a:solidFill>
              </a:rPr>
              <a:t>TIPS</a:t>
            </a:r>
            <a:r>
              <a:rPr lang="en-CA" sz="2000" b="1" dirty="0">
                <a:solidFill>
                  <a:srgbClr val="990033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8E0000"/>
                </a:solidFill>
              </a:rPr>
              <a:t>Try to get across who you are and what you are about in words.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8E0000"/>
                </a:solidFill>
              </a:rPr>
              <a:t>You want to stand out in the sea of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844635937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MY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366" y="1636926"/>
            <a:ext cx="85011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QUESTION 3: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Describe your family (include custodial and non-custodial parent information).  Explain any financial and non-financial struggles that you may have encountered.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194" name="Picture 2" descr="Requi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0588" y="-128588"/>
            <a:ext cx="142875" cy="1428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3366" y="508518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u="sng" dirty="0">
                <a:solidFill>
                  <a:srgbClr val="8E0000"/>
                </a:solidFill>
              </a:rPr>
              <a:t>TIPS</a:t>
            </a:r>
            <a:r>
              <a:rPr lang="en-CA" sz="2000" b="1" dirty="0">
                <a:solidFill>
                  <a:srgbClr val="8E0000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Remember that financial need is one of the areas that selection is based on for COBSS awards.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This is a snapshot of your current family and financial situation.  </a:t>
            </a:r>
          </a:p>
        </p:txBody>
      </p:sp>
    </p:spTree>
    <p:extLst>
      <p:ext uri="{BB962C8B-B14F-4D97-AF65-F5344CB8AC3E}">
        <p14:creationId xmlns:p14="http://schemas.microsoft.com/office/powerpoint/2010/main" val="1535085960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205" y="1484784"/>
            <a:ext cx="8645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  Another important part of the application is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  </a:t>
            </a:r>
            <a:r>
              <a:rPr lang="en-CA" sz="3000" b="1" dirty="0">
                <a:solidFill>
                  <a:srgbClr val="8E0000"/>
                </a:solidFill>
              </a:rPr>
              <a:t>Your Activity Details</a:t>
            </a:r>
            <a:r>
              <a:rPr lang="en-CA" sz="3000" b="1" dirty="0">
                <a:solidFill>
                  <a:schemeClr val="tx1"/>
                </a:solidFill>
              </a:rPr>
              <a:t>.</a:t>
            </a:r>
            <a:r>
              <a:rPr lang="en-CA" sz="3000" b="1" dirty="0">
                <a:solidFill>
                  <a:srgbClr val="8E0000"/>
                </a:solidFill>
              </a:rPr>
              <a:t>  </a:t>
            </a:r>
            <a:endParaRPr lang="en-CA" sz="3000" dirty="0"/>
          </a:p>
          <a:p>
            <a:endParaRPr lang="en-CA" sz="1600" dirty="0"/>
          </a:p>
          <a:p>
            <a:r>
              <a:rPr lang="en-CA" sz="3000" dirty="0"/>
              <a:t>  Students will include their activities from </a:t>
            </a:r>
          </a:p>
          <a:p>
            <a:r>
              <a:rPr lang="en-CA" sz="3000" dirty="0"/>
              <a:t>  grades 10, 11 &amp; 12 in the following </a:t>
            </a:r>
            <a:r>
              <a:rPr lang="en-CA" sz="3000" b="1" dirty="0">
                <a:solidFill>
                  <a:srgbClr val="8E0000"/>
                </a:solidFill>
              </a:rPr>
              <a:t>three</a:t>
            </a:r>
            <a:r>
              <a:rPr lang="en-CA" sz="3000" dirty="0"/>
              <a:t> areas:</a:t>
            </a:r>
          </a:p>
          <a:p>
            <a:endParaRPr lang="en-CA" sz="1600" dirty="0"/>
          </a:p>
          <a:p>
            <a:pPr marL="854075" indent="-622300">
              <a:buFont typeface="+mj-lt"/>
              <a:buAutoNum type="arabicPeriod"/>
            </a:pPr>
            <a:r>
              <a:rPr lang="en-CA" sz="3000" b="1" dirty="0">
                <a:solidFill>
                  <a:srgbClr val="8E0000"/>
                </a:solidFill>
              </a:rPr>
              <a:t>Community &amp; School Based Involvement &amp; Achievements</a:t>
            </a:r>
          </a:p>
          <a:p>
            <a:pPr marL="854075" indent="-622300">
              <a:buFont typeface="+mj-lt"/>
              <a:buAutoNum type="arabicPeriod"/>
            </a:pPr>
            <a:endParaRPr lang="en-CA" sz="1000" b="1" dirty="0">
              <a:solidFill>
                <a:srgbClr val="8E0000"/>
              </a:solidFill>
            </a:endParaRPr>
          </a:p>
          <a:p>
            <a:pPr marL="854075" indent="-622300">
              <a:buFont typeface="+mj-lt"/>
              <a:buAutoNum type="arabicPeriod"/>
            </a:pPr>
            <a:r>
              <a:rPr lang="en-CA" sz="3000" b="1" dirty="0">
                <a:solidFill>
                  <a:srgbClr val="8E0000"/>
                </a:solidFill>
              </a:rPr>
              <a:t>Volunteer Experience</a:t>
            </a:r>
          </a:p>
          <a:p>
            <a:pPr marL="854075" indent="-622300">
              <a:buFont typeface="+mj-lt"/>
              <a:buAutoNum type="arabicPeriod"/>
            </a:pPr>
            <a:endParaRPr lang="en-CA" sz="1000" b="1" dirty="0">
              <a:solidFill>
                <a:srgbClr val="8E0000"/>
              </a:solidFill>
            </a:endParaRPr>
          </a:p>
          <a:p>
            <a:pPr marL="854075" indent="-622300">
              <a:buFont typeface="+mj-lt"/>
              <a:buAutoNum type="arabicPeriod"/>
            </a:pPr>
            <a:r>
              <a:rPr lang="en-CA" sz="3000" b="1" dirty="0">
                <a:solidFill>
                  <a:srgbClr val="8E0000"/>
                </a:solidFill>
              </a:rPr>
              <a:t>Paid Work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2C3BE-08C4-4D15-9989-4CACC0C5223E}"/>
              </a:ext>
            </a:extLst>
          </p:cNvPr>
          <p:cNvSpPr txBox="1"/>
          <p:nvPr/>
        </p:nvSpPr>
        <p:spPr>
          <a:xfrm rot="872757">
            <a:off x="5546488" y="5064278"/>
            <a:ext cx="3312617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 school credit courses!!</a:t>
            </a:r>
          </a:p>
        </p:txBody>
      </p:sp>
    </p:spTree>
    <p:extLst>
      <p:ext uri="{BB962C8B-B14F-4D97-AF65-F5344CB8AC3E}">
        <p14:creationId xmlns:p14="http://schemas.microsoft.com/office/powerpoint/2010/main" val="1814883874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7849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Under each activity heading, list the </a:t>
            </a:r>
          </a:p>
          <a:p>
            <a:r>
              <a:rPr lang="en-CA" sz="3200" b="1" u="sng" dirty="0">
                <a:solidFill>
                  <a:srgbClr val="8E0000"/>
                </a:solidFill>
              </a:rPr>
              <a:t>3 MOST SIGNIFICANT </a:t>
            </a:r>
            <a:r>
              <a:rPr lang="en-CA" sz="3200" dirty="0">
                <a:solidFill>
                  <a:schemeClr val="tx1"/>
                </a:solidFill>
              </a:rPr>
              <a:t>activities</a:t>
            </a:r>
            <a:r>
              <a:rPr lang="en-CA" sz="3200" dirty="0"/>
              <a:t> in which </a:t>
            </a:r>
          </a:p>
          <a:p>
            <a:r>
              <a:rPr lang="en-CA" sz="3200" dirty="0"/>
              <a:t>you have been involved.</a:t>
            </a:r>
          </a:p>
          <a:p>
            <a:endParaRPr lang="en-CA" sz="1000" dirty="0"/>
          </a:p>
          <a:p>
            <a:r>
              <a:rPr lang="en-CA" sz="3000" dirty="0">
                <a:solidFill>
                  <a:schemeClr val="tx1"/>
                </a:solidFill>
              </a:rPr>
              <a:t>For each activity, list in this order:</a:t>
            </a:r>
          </a:p>
          <a:p>
            <a:endParaRPr lang="en-CA" sz="4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CA" sz="3000" dirty="0">
                <a:solidFill>
                  <a:schemeClr val="tx1"/>
                </a:solidFill>
              </a:rPr>
              <a:t>Organization</a:t>
            </a:r>
          </a:p>
          <a:p>
            <a:pPr marL="514350" indent="-514350">
              <a:buAutoNum type="arabicPeriod"/>
            </a:pPr>
            <a:r>
              <a:rPr lang="en-CA" sz="3000" dirty="0">
                <a:solidFill>
                  <a:schemeClr val="tx1"/>
                </a:solidFill>
              </a:rPr>
              <a:t>Your activities/responsibilities/duties</a:t>
            </a:r>
          </a:p>
          <a:p>
            <a:pPr marL="514350" indent="-514350">
              <a:buAutoNum type="arabicPeriod"/>
            </a:pPr>
            <a:r>
              <a:rPr lang="en-CA" sz="3000" dirty="0">
                <a:solidFill>
                  <a:schemeClr val="tx1"/>
                </a:solidFill>
              </a:rPr>
              <a:t>Dates (mm/</a:t>
            </a:r>
            <a:r>
              <a:rPr lang="en-CA" sz="3000" dirty="0" err="1">
                <a:solidFill>
                  <a:schemeClr val="tx1"/>
                </a:solidFill>
              </a:rPr>
              <a:t>yyyy</a:t>
            </a:r>
            <a:r>
              <a:rPr lang="en-CA" sz="3000" dirty="0">
                <a:solidFill>
                  <a:schemeClr val="tx1"/>
                </a:solidFill>
              </a:rPr>
              <a:t>-mm/</a:t>
            </a:r>
            <a:r>
              <a:rPr lang="en-CA" sz="3000" dirty="0" err="1">
                <a:solidFill>
                  <a:schemeClr val="tx1"/>
                </a:solidFill>
              </a:rPr>
              <a:t>yyyy</a:t>
            </a:r>
            <a:r>
              <a:rPr lang="en-CA" sz="3000" dirty="0">
                <a:solidFill>
                  <a:schemeClr val="tx1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en-CA" sz="3000" dirty="0">
                <a:solidFill>
                  <a:schemeClr val="tx1"/>
                </a:solidFill>
              </a:rPr>
              <a:t>Estimated total activity hours (per week) </a:t>
            </a:r>
          </a:p>
          <a:p>
            <a:pPr marL="514350" indent="-514350">
              <a:buAutoNum type="arabicPeriod"/>
            </a:pPr>
            <a:r>
              <a:rPr lang="en-CA" sz="3000" dirty="0">
                <a:solidFill>
                  <a:schemeClr val="tx1"/>
                </a:solidFill>
              </a:rPr>
              <a:t>Total overall hours</a:t>
            </a:r>
          </a:p>
          <a:p>
            <a:r>
              <a:rPr lang="en-CA" sz="3200" dirty="0">
                <a:solidFill>
                  <a:srgbClr val="8E0000"/>
                </a:solidFill>
              </a:rPr>
              <a:t> </a:t>
            </a:r>
            <a:r>
              <a:rPr lang="en-CA" sz="2000" b="1" u="sng" dirty="0">
                <a:solidFill>
                  <a:srgbClr val="8E0000"/>
                </a:solidFill>
              </a:rPr>
              <a:t>TIP</a:t>
            </a:r>
            <a:r>
              <a:rPr lang="en-CA" sz="2000" b="1" dirty="0">
                <a:solidFill>
                  <a:srgbClr val="8E00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Remember to include anticipated hours until the end of June.</a:t>
            </a:r>
            <a:endParaRPr lang="en-US" sz="2000" dirty="0">
              <a:solidFill>
                <a:srgbClr val="8E0000"/>
              </a:solidFill>
            </a:endParaRPr>
          </a:p>
          <a:p>
            <a:endParaRPr lang="en-CA" sz="2000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39334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394" y="1490054"/>
            <a:ext cx="871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>
                <a:solidFill>
                  <a:schemeClr val="tx1"/>
                </a:solidFill>
              </a:rPr>
              <a:t>Eg</a:t>
            </a:r>
            <a:r>
              <a:rPr lang="en-CA" sz="2400" dirty="0">
                <a:solidFill>
                  <a:schemeClr val="tx1"/>
                </a:solidFill>
              </a:rPr>
              <a:t>. of Community&amp; School Based Involvement &amp; Achievement: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899D38-2F8E-43A3-A926-65EB6E66F527}"/>
              </a:ext>
            </a:extLst>
          </p:cNvPr>
          <p:cNvGrpSpPr/>
          <p:nvPr/>
        </p:nvGrpSpPr>
        <p:grpSpPr>
          <a:xfrm>
            <a:off x="358906" y="2002537"/>
            <a:ext cx="8587450" cy="4437101"/>
            <a:chOff x="338019" y="2100335"/>
            <a:chExt cx="8587450" cy="44371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019" y="2204864"/>
              <a:ext cx="8553450" cy="433257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640BDC-9CCB-4CCB-B9DD-C838669FB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019" y="2100335"/>
              <a:ext cx="8421380" cy="4087771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901B7637-B475-4B21-BD7A-AB90B6E8518F}"/>
              </a:ext>
            </a:extLst>
          </p:cNvPr>
          <p:cNvSpPr/>
          <p:nvPr/>
        </p:nvSpPr>
        <p:spPr bwMode="auto">
          <a:xfrm>
            <a:off x="6388507" y="3165585"/>
            <a:ext cx="1005932" cy="1087111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B54B4F-B8DF-4874-A8A1-858BB7D60DF3}"/>
              </a:ext>
            </a:extLst>
          </p:cNvPr>
          <p:cNvSpPr/>
          <p:nvPr/>
        </p:nvSpPr>
        <p:spPr bwMode="auto">
          <a:xfrm>
            <a:off x="7483133" y="3137664"/>
            <a:ext cx="933923" cy="118757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653B6-F39B-4524-B76D-16FDABCE41C6}"/>
              </a:ext>
            </a:extLst>
          </p:cNvPr>
          <p:cNvSpPr txBox="1"/>
          <p:nvPr/>
        </p:nvSpPr>
        <p:spPr>
          <a:xfrm rot="19700747">
            <a:off x="6187253" y="4072971"/>
            <a:ext cx="131555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Hours per week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FE924-EC76-4EC3-8362-CD22F8666C41}"/>
              </a:ext>
            </a:extLst>
          </p:cNvPr>
          <p:cNvSpPr/>
          <p:nvPr/>
        </p:nvSpPr>
        <p:spPr bwMode="auto">
          <a:xfrm>
            <a:off x="3347864" y="3116883"/>
            <a:ext cx="2016224" cy="209314"/>
          </a:xfrm>
          <a:prstGeom prst="rect">
            <a:avLst/>
          </a:pr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3ADCB-D431-46D6-9429-616929FAFBF0}"/>
              </a:ext>
            </a:extLst>
          </p:cNvPr>
          <p:cNvSpPr txBox="1"/>
          <p:nvPr/>
        </p:nvSpPr>
        <p:spPr>
          <a:xfrm rot="19700747">
            <a:off x="7665999" y="3904851"/>
            <a:ext cx="97437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Total Hours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3CE3A1F-0FD7-4178-A1C3-4364C6556B14}"/>
              </a:ext>
            </a:extLst>
          </p:cNvPr>
          <p:cNvSpPr/>
          <p:nvPr/>
        </p:nvSpPr>
        <p:spPr bwMode="auto">
          <a:xfrm flipV="1">
            <a:off x="4153687" y="3370305"/>
            <a:ext cx="490321" cy="414921"/>
          </a:xfrm>
          <a:prstGeom prst="wedgeEllipse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6949E-ED9C-4055-AF2A-3187BA6FB1A0}"/>
              </a:ext>
            </a:extLst>
          </p:cNvPr>
          <p:cNvSpPr txBox="1"/>
          <p:nvPr/>
        </p:nvSpPr>
        <p:spPr>
          <a:xfrm>
            <a:off x="4153687" y="33312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!!!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44435-7FDF-4D6C-99A6-F4FBD6127FB3}"/>
              </a:ext>
            </a:extLst>
          </p:cNvPr>
          <p:cNvSpPr txBox="1"/>
          <p:nvPr/>
        </p:nvSpPr>
        <p:spPr>
          <a:xfrm>
            <a:off x="2267744" y="1915090"/>
            <a:ext cx="6372835" cy="523220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Note</a:t>
            </a:r>
            <a:r>
              <a:rPr lang="en-US" sz="1400" i="1" dirty="0"/>
              <a:t>: COBSS understands the pandemic has impacted students’ ability to be involved in the school &amp; community.  Include whatever you can.</a:t>
            </a:r>
          </a:p>
        </p:txBody>
      </p:sp>
    </p:spTree>
    <p:extLst>
      <p:ext uri="{BB962C8B-B14F-4D97-AF65-F5344CB8AC3E}">
        <p14:creationId xmlns:p14="http://schemas.microsoft.com/office/powerpoint/2010/main" val="4280053821"/>
      </p:ext>
    </p:extLst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9" y="1700808"/>
            <a:ext cx="83886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/>
              <a:t>After completing </a:t>
            </a:r>
            <a:r>
              <a:rPr lang="en-CA" sz="3100" b="1" dirty="0">
                <a:solidFill>
                  <a:srgbClr val="8E0000"/>
                </a:solidFill>
              </a:rPr>
              <a:t>Your Activity Details</a:t>
            </a:r>
            <a:r>
              <a:rPr lang="en-CA" sz="3100" dirty="0">
                <a:solidFill>
                  <a:srgbClr val="8E0000"/>
                </a:solidFill>
              </a:rPr>
              <a:t>:</a:t>
            </a:r>
          </a:p>
          <a:p>
            <a:endParaRPr lang="en-CA" sz="16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chemeClr val="tx1"/>
                </a:solidFill>
              </a:rPr>
              <a:t>Choose </a:t>
            </a:r>
            <a:r>
              <a:rPr lang="en-CA" sz="3100" u="sng" dirty="0">
                <a:solidFill>
                  <a:schemeClr val="tx1"/>
                </a:solidFill>
              </a:rPr>
              <a:t>one</a:t>
            </a:r>
            <a:r>
              <a:rPr lang="en-CA" sz="3100" dirty="0">
                <a:solidFill>
                  <a:schemeClr val="tx1"/>
                </a:solidFill>
              </a:rPr>
              <a:t> activity or achievement you have listed that you are most proud of</a:t>
            </a:r>
          </a:p>
          <a:p>
            <a:endParaRPr lang="en-CA" sz="1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chemeClr val="tx1"/>
                </a:solidFill>
              </a:rPr>
              <a:t>Explain what you have learned from it</a:t>
            </a:r>
          </a:p>
          <a:p>
            <a:endParaRPr lang="en-CA" sz="1600" dirty="0">
              <a:solidFill>
                <a:schemeClr val="tx1"/>
              </a:solidFill>
            </a:endParaRPr>
          </a:p>
          <a:p>
            <a:r>
              <a:rPr lang="en-CA" sz="2000" b="1" u="sng" dirty="0">
                <a:solidFill>
                  <a:srgbClr val="8E0000"/>
                </a:solidFill>
              </a:rPr>
              <a:t>TIPS</a:t>
            </a:r>
            <a:r>
              <a:rPr lang="en-CA" sz="2000" b="1" dirty="0">
                <a:solidFill>
                  <a:srgbClr val="8E000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You have 1000 characters to answer this question.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Remember that award selection is based on active citizenship so </a:t>
            </a:r>
          </a:p>
          <a:p>
            <a:r>
              <a:rPr lang="en-CA" sz="2000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      this is a good place to expand on your involvement and include   </a:t>
            </a:r>
          </a:p>
          <a:p>
            <a:r>
              <a:rPr lang="en-CA" sz="2000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      reflective learning.</a:t>
            </a:r>
            <a:endParaRPr lang="en-US" sz="2000" dirty="0">
              <a:solidFill>
                <a:srgbClr val="8E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F1535-3488-41C5-A2A2-F2A98C2CFD94}"/>
              </a:ext>
            </a:extLst>
          </p:cNvPr>
          <p:cNvSpPr txBox="1"/>
          <p:nvPr/>
        </p:nvSpPr>
        <p:spPr>
          <a:xfrm>
            <a:off x="1475656" y="6016952"/>
            <a:ext cx="6372835" cy="523220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Note</a:t>
            </a:r>
            <a:r>
              <a:rPr lang="en-US" sz="1400" i="1" dirty="0"/>
              <a:t>: COBSS understands the pandemic has impacted students’ ability to be involved in the school &amp; community.  </a:t>
            </a:r>
          </a:p>
        </p:txBody>
      </p:sp>
    </p:spTree>
    <p:extLst>
      <p:ext uri="{BB962C8B-B14F-4D97-AF65-F5344CB8AC3E}">
        <p14:creationId xmlns:p14="http://schemas.microsoft.com/office/powerpoint/2010/main" val="1616006954"/>
      </p:ext>
    </p:extLst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9512" y="1692091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When all sections of the application are  completed, print one copy of </a:t>
            </a:r>
            <a:r>
              <a:rPr lang="en-US" sz="3200" b="1" dirty="0">
                <a:solidFill>
                  <a:srgbClr val="8E0000"/>
                </a:solidFill>
              </a:rPr>
              <a:t>My Application </a:t>
            </a:r>
            <a:r>
              <a:rPr lang="en-US" sz="3200" dirty="0">
                <a:solidFill>
                  <a:schemeClr val="tx1"/>
                </a:solidFill>
              </a:rPr>
              <a:t>Form. </a:t>
            </a:r>
          </a:p>
          <a:p>
            <a:pPr eaLnBrk="0" hangingPunct="0"/>
            <a:endParaRPr lang="en-US" sz="1200" dirty="0">
              <a:solidFill>
                <a:schemeClr val="tx1"/>
              </a:solidFill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200" b="1" dirty="0">
                <a:solidFill>
                  <a:srgbClr val="8E0000"/>
                </a:solidFill>
              </a:rPr>
              <a:t>Student signature </a:t>
            </a:r>
            <a:r>
              <a:rPr lang="en-US" sz="3200" dirty="0">
                <a:solidFill>
                  <a:schemeClr val="tx1"/>
                </a:solidFill>
              </a:rPr>
              <a:t>is required to confirm applicant meets </a:t>
            </a:r>
            <a:r>
              <a:rPr lang="en-US" sz="3200" b="1" u="sng" dirty="0">
                <a:solidFill>
                  <a:srgbClr val="8E0000"/>
                </a:solidFill>
              </a:rPr>
              <a:t>all</a:t>
            </a:r>
            <a:r>
              <a:rPr lang="en-US" sz="3200" dirty="0">
                <a:solidFill>
                  <a:schemeClr val="tx1"/>
                </a:solidFill>
              </a:rPr>
              <a:t> eligibility requirements and all information is accurate.</a:t>
            </a:r>
          </a:p>
          <a:p>
            <a:pPr eaLnBrk="0" hangingPunct="0"/>
            <a:endParaRPr lang="en-US" sz="1200" dirty="0">
              <a:solidFill>
                <a:schemeClr val="tx1"/>
              </a:solidFill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200" b="1" dirty="0">
                <a:solidFill>
                  <a:srgbClr val="8E0000"/>
                </a:solidFill>
              </a:rPr>
              <a:t>Parent or guardian signature </a:t>
            </a:r>
            <a:r>
              <a:rPr lang="en-US" sz="3200" dirty="0">
                <a:solidFill>
                  <a:schemeClr val="tx1"/>
                </a:solidFill>
              </a:rPr>
              <a:t>is required to confirm that financial information is accurate.</a:t>
            </a:r>
            <a:endParaRPr lang="en-US" sz="3200" dirty="0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8438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717" y="673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OKMCOUNSELLING.WEEBLY.COM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8817269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738" t="19467" r="9941" b="4713"/>
          <a:stretch>
            <a:fillRect/>
          </a:stretch>
        </p:blipFill>
        <p:spPr bwMode="auto">
          <a:xfrm>
            <a:off x="1683585" y="2454296"/>
            <a:ext cx="6786610" cy="41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24740" y="1412776"/>
            <a:ext cx="6231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100" dirty="0">
                <a:solidFill>
                  <a:schemeClr val="tx1"/>
                </a:solidFill>
              </a:rPr>
              <a:t>Print one copy of </a:t>
            </a:r>
            <a:r>
              <a:rPr lang="en-US" sz="3100" b="1" dirty="0">
                <a:solidFill>
                  <a:srgbClr val="8E0000"/>
                </a:solidFill>
              </a:rPr>
              <a:t>My Application</a:t>
            </a:r>
          </a:p>
          <a:p>
            <a:pPr eaLnBrk="0" hangingPunct="0"/>
            <a:r>
              <a:rPr lang="en-US" sz="3100" dirty="0">
                <a:solidFill>
                  <a:schemeClr val="tx1"/>
                </a:solidFill>
              </a:rPr>
              <a:t>from icon on main page.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MY APPLICATION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3" y="1977242"/>
            <a:ext cx="1011237" cy="39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39C4E6-2385-4AA0-9016-A27799617C61}"/>
              </a:ext>
            </a:extLst>
          </p:cNvPr>
          <p:cNvSpPr/>
          <p:nvPr/>
        </p:nvSpPr>
        <p:spPr bwMode="auto">
          <a:xfrm>
            <a:off x="1258721" y="5301208"/>
            <a:ext cx="2593199" cy="472317"/>
          </a:xfrm>
          <a:prstGeom prst="ellipse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38" t="19467" r="9941" b="27095"/>
          <a:stretch>
            <a:fillRect/>
          </a:stretch>
        </p:blipFill>
        <p:spPr bwMode="auto">
          <a:xfrm>
            <a:off x="571504" y="1529706"/>
            <a:ext cx="8572496" cy="354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SELECT AWARDS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28661" y="5085184"/>
            <a:ext cx="8035827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9113" eaLnBrk="0" hangingPunct="0">
              <a:spcBef>
                <a:spcPts val="0"/>
              </a:spcBef>
            </a:pPr>
            <a:r>
              <a:rPr lang="en-US" sz="3100" dirty="0">
                <a:solidFill>
                  <a:schemeClr val="tx1"/>
                </a:solidFill>
                <a:cs typeface="Arial" charset="0"/>
              </a:rPr>
              <a:t>Click on </a:t>
            </a:r>
            <a:r>
              <a:rPr lang="en-US" sz="3100" b="1" dirty="0">
                <a:solidFill>
                  <a:srgbClr val="8E0000"/>
                </a:solidFill>
                <a:cs typeface="Arial" charset="0"/>
              </a:rPr>
              <a:t>Select Awards </a:t>
            </a:r>
            <a:r>
              <a:rPr lang="en-US" sz="3100" dirty="0">
                <a:solidFill>
                  <a:schemeClr val="tx1"/>
                </a:solidFill>
                <a:cs typeface="Arial" charset="0"/>
              </a:rPr>
              <a:t>to view all awards available to your school.  Please note that  awards are subject to change.</a:t>
            </a:r>
          </a:p>
        </p:txBody>
      </p:sp>
      <p:sp>
        <p:nvSpPr>
          <p:cNvPr id="6" name="Curved Right Arrow 5"/>
          <p:cNvSpPr/>
          <p:nvPr/>
        </p:nvSpPr>
        <p:spPr bwMode="auto">
          <a:xfrm>
            <a:off x="71462" y="4194563"/>
            <a:ext cx="857256" cy="1520453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A6B069-FCFB-43DA-878E-92B1E961C8BD}"/>
              </a:ext>
            </a:extLst>
          </p:cNvPr>
          <p:cNvSpPr/>
          <p:nvPr/>
        </p:nvSpPr>
        <p:spPr bwMode="auto">
          <a:xfrm>
            <a:off x="611560" y="4030116"/>
            <a:ext cx="1714512" cy="571504"/>
          </a:xfrm>
          <a:prstGeom prst="ellipse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SELECT AWARDS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83081" y="1703169"/>
            <a:ext cx="781410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9113" eaLnBrk="0" hangingPunct="0">
              <a:spcBef>
                <a:spcPts val="0"/>
              </a:spcBef>
            </a:pPr>
            <a:endParaRPr lang="en-US" sz="500" dirty="0">
              <a:solidFill>
                <a:schemeClr val="tx1"/>
              </a:solidFill>
              <a:cs typeface="Arial" charset="0"/>
            </a:endParaRPr>
          </a:p>
          <a:p>
            <a:pPr indent="-519113" eaLnBrk="0" hangingPunct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To view criteria for each award, hover over title</a:t>
            </a:r>
            <a:r>
              <a:rPr lang="en-US" sz="2500" dirty="0">
                <a:solidFill>
                  <a:schemeClr val="tx1"/>
                </a:solidFill>
                <a:cs typeface="Arial" charset="0"/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347" y="2247132"/>
            <a:ext cx="8001056" cy="4005634"/>
            <a:chOff x="1071538" y="2071678"/>
            <a:chExt cx="8001056" cy="3357562"/>
          </a:xfrm>
        </p:grpSpPr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3"/>
            <a:srcRect l="50399" t="13267" r="5322" b="65538"/>
            <a:stretch>
              <a:fillRect/>
            </a:stretch>
          </p:blipFill>
          <p:spPr bwMode="auto">
            <a:xfrm>
              <a:off x="1071538" y="2071678"/>
              <a:ext cx="7929618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/>
            <a:srcRect l="50399" t="37471" r="5322" b="39407"/>
            <a:stretch>
              <a:fillRect/>
            </a:stretch>
          </p:blipFill>
          <p:spPr bwMode="auto">
            <a:xfrm>
              <a:off x="1142976" y="3714752"/>
              <a:ext cx="7929618" cy="17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Curved Left Arrow 5"/>
          <p:cNvSpPr/>
          <p:nvPr/>
        </p:nvSpPr>
        <p:spPr bwMode="auto">
          <a:xfrm>
            <a:off x="7733274" y="2003251"/>
            <a:ext cx="1161724" cy="3870172"/>
          </a:xfrm>
          <a:prstGeom prst="curvedLef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65FEAE-8548-4869-9DE7-49319D919127}"/>
              </a:ext>
            </a:extLst>
          </p:cNvPr>
          <p:cNvSpPr/>
          <p:nvPr/>
        </p:nvSpPr>
        <p:spPr bwMode="auto">
          <a:xfrm>
            <a:off x="3419872" y="5301208"/>
            <a:ext cx="4313402" cy="774418"/>
          </a:xfrm>
          <a:prstGeom prst="ellipse">
            <a:avLst/>
          </a:prstGeom>
          <a:noFill/>
          <a:ln w="2857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SELECT AWARDS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7" y="1764105"/>
            <a:ext cx="734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Click on </a:t>
            </a:r>
            <a:r>
              <a:rPr lang="en-CA" sz="3200" b="1" dirty="0">
                <a:solidFill>
                  <a:srgbClr val="8E0000"/>
                </a:solidFill>
              </a:rPr>
              <a:t>Details </a:t>
            </a:r>
            <a:r>
              <a:rPr lang="en-CA" sz="3200" dirty="0"/>
              <a:t>if eligible for award</a:t>
            </a:r>
            <a:r>
              <a:rPr lang="en-CA" sz="2800" dirty="0"/>
              <a:t>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928662" y="4357694"/>
            <a:ext cx="1143008" cy="128588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4348" y="2500330"/>
            <a:ext cx="7929618" cy="3857628"/>
            <a:chOff x="714348" y="2428868"/>
            <a:chExt cx="7929618" cy="3857628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/>
            <a:srcRect l="50399" t="13267" r="5322" b="65791"/>
            <a:stretch>
              <a:fillRect/>
            </a:stretch>
          </p:blipFill>
          <p:spPr bwMode="auto">
            <a:xfrm>
              <a:off x="714348" y="2428868"/>
              <a:ext cx="792961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/>
            <a:srcRect l="50399" t="37201" r="5322" b="29891"/>
            <a:stretch>
              <a:fillRect/>
            </a:stretch>
          </p:blipFill>
          <p:spPr bwMode="auto">
            <a:xfrm>
              <a:off x="714348" y="3929066"/>
              <a:ext cx="7929618" cy="235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4618D12-8E8A-408A-BB03-06C649724E7C}"/>
              </a:ext>
            </a:extLst>
          </p:cNvPr>
          <p:cNvSpPr/>
          <p:nvPr/>
        </p:nvSpPr>
        <p:spPr bwMode="auto">
          <a:xfrm>
            <a:off x="1248138" y="4812335"/>
            <a:ext cx="504056" cy="488666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>
            <a:off x="71406" y="1857364"/>
            <a:ext cx="1285884" cy="3500462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SELECT AWARDS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571604" y="1714488"/>
            <a:ext cx="6643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9113" indent="-519113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Click on </a:t>
            </a:r>
            <a:r>
              <a:rPr lang="en-US" sz="2800" b="1" dirty="0">
                <a:solidFill>
                  <a:srgbClr val="8E0000"/>
                </a:solidFill>
                <a:cs typeface="Arial" charset="0"/>
              </a:rPr>
              <a:t>APPLY FOR THIS AWARD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25875" y="5429264"/>
            <a:ext cx="2403117" cy="64294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AD777C-7824-4565-AB9D-E8985AE4A91B}"/>
              </a:ext>
            </a:extLst>
          </p:cNvPr>
          <p:cNvGrpSpPr/>
          <p:nvPr/>
        </p:nvGrpSpPr>
        <p:grpSpPr>
          <a:xfrm>
            <a:off x="1000132" y="2428868"/>
            <a:ext cx="7929587" cy="4077208"/>
            <a:chOff x="1000132" y="2428868"/>
            <a:chExt cx="7929587" cy="407720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-113" t="39531" r="11104" b="7911"/>
            <a:stretch/>
          </p:blipFill>
          <p:spPr bwMode="auto">
            <a:xfrm>
              <a:off x="1000132" y="2428868"/>
              <a:ext cx="7929586" cy="384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827DB4-C3DB-4F24-9A4E-740509034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5233" y="6154891"/>
              <a:ext cx="7874486" cy="351185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5CD417D-DEDC-4562-B6C4-802FD080BF12}"/>
              </a:ext>
            </a:extLst>
          </p:cNvPr>
          <p:cNvSpPr/>
          <p:nvPr/>
        </p:nvSpPr>
        <p:spPr bwMode="auto">
          <a:xfrm>
            <a:off x="1000132" y="5444080"/>
            <a:ext cx="2403117" cy="642942"/>
          </a:xfrm>
          <a:prstGeom prst="ellipse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urved Right Arrow 6"/>
          <p:cNvSpPr/>
          <p:nvPr/>
        </p:nvSpPr>
        <p:spPr bwMode="auto">
          <a:xfrm>
            <a:off x="117764" y="1844823"/>
            <a:ext cx="1285884" cy="4310067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SELECT AWARDS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01174" y="1484784"/>
            <a:ext cx="824753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cs typeface="Arial" charset="0"/>
              </a:rPr>
              <a:t>If prompted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, fill in </a:t>
            </a:r>
            <a:r>
              <a:rPr lang="en-US" sz="2800" b="1" dirty="0">
                <a:solidFill>
                  <a:srgbClr val="8E0000"/>
                </a:solidFill>
                <a:cs typeface="Arial" charset="0"/>
              </a:rPr>
              <a:t>Applicant Responses </a:t>
            </a:r>
            <a:r>
              <a:rPr lang="en-US" sz="2800" dirty="0">
                <a:solidFill>
                  <a:srgbClr val="000000"/>
                </a:solidFill>
                <a:cs typeface="Arial" charset="0"/>
              </a:rPr>
              <a:t>to explain eligibility and additional information requested by the donor.</a:t>
            </a:r>
          </a:p>
          <a:p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r>
              <a:rPr lang="en-CA" sz="2800" dirty="0">
                <a:solidFill>
                  <a:srgbClr val="000000"/>
                </a:solidFill>
              </a:rPr>
              <a:t>An </a:t>
            </a:r>
            <a:r>
              <a:rPr lang="en-CA" sz="2800" b="1" dirty="0">
                <a:solidFill>
                  <a:srgbClr val="8E0000"/>
                </a:solidFill>
              </a:rPr>
              <a:t>Update </a:t>
            </a:r>
            <a:r>
              <a:rPr lang="en-CA" sz="2800" dirty="0">
                <a:solidFill>
                  <a:srgbClr val="000000"/>
                </a:solidFill>
              </a:rPr>
              <a:t>button is at the bottom of each screen </a:t>
            </a:r>
          </a:p>
          <a:p>
            <a:r>
              <a:rPr lang="en-CA" sz="2800" dirty="0">
                <a:solidFill>
                  <a:srgbClr val="000000"/>
                </a:solidFill>
              </a:rPr>
              <a:t>to </a:t>
            </a:r>
            <a:r>
              <a:rPr lang="en-CA" sz="2800" b="1" dirty="0">
                <a:solidFill>
                  <a:srgbClr val="8E0000"/>
                </a:solidFill>
              </a:rPr>
              <a:t>save</a:t>
            </a:r>
            <a:r>
              <a:rPr lang="en-CA" sz="2800" dirty="0">
                <a:solidFill>
                  <a:srgbClr val="000000"/>
                </a:solidFill>
              </a:rPr>
              <a:t> information.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91B5C1-AE6E-469E-9409-7BE1E751EDAA}"/>
              </a:ext>
            </a:extLst>
          </p:cNvPr>
          <p:cNvGrpSpPr/>
          <p:nvPr/>
        </p:nvGrpSpPr>
        <p:grpSpPr>
          <a:xfrm>
            <a:off x="323528" y="3861048"/>
            <a:ext cx="8208912" cy="2705889"/>
            <a:chOff x="323528" y="3861048"/>
            <a:chExt cx="8208912" cy="270588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730" t="47507" r="30171" b="4043"/>
            <a:stretch>
              <a:fillRect/>
            </a:stretch>
          </p:blipFill>
          <p:spPr bwMode="auto">
            <a:xfrm>
              <a:off x="323528" y="3861048"/>
              <a:ext cx="8208912" cy="2705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58B894-0179-4CC8-A75D-6FECC720F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938"/>
            <a:stretch/>
          </p:blipFill>
          <p:spPr>
            <a:xfrm>
              <a:off x="1995776" y="6278562"/>
              <a:ext cx="4864416" cy="288375"/>
            </a:xfrm>
            <a:prstGeom prst="rect">
              <a:avLst/>
            </a:prstGeom>
          </p:spPr>
        </p:pic>
      </p:grpSp>
      <p:sp>
        <p:nvSpPr>
          <p:cNvPr id="7" name="Curved Left Arrow 6"/>
          <p:cNvSpPr/>
          <p:nvPr/>
        </p:nvSpPr>
        <p:spPr bwMode="auto">
          <a:xfrm>
            <a:off x="3840792" y="3428296"/>
            <a:ext cx="1568301" cy="3361819"/>
          </a:xfrm>
          <a:prstGeom prst="curvedLeftArrow">
            <a:avLst>
              <a:gd name="adj1" fmla="val 25000"/>
              <a:gd name="adj2" fmla="val 47844"/>
              <a:gd name="adj3" fmla="val 25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CFE476-5655-4228-A6C0-1B2077EBD2E4}"/>
              </a:ext>
            </a:extLst>
          </p:cNvPr>
          <p:cNvSpPr/>
          <p:nvPr/>
        </p:nvSpPr>
        <p:spPr bwMode="auto">
          <a:xfrm>
            <a:off x="2699792" y="6194892"/>
            <a:ext cx="1290145" cy="476104"/>
          </a:xfrm>
          <a:prstGeom prst="ellipse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0111"/>
      </p:ext>
    </p:extLst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738" t="19467" r="9941" b="4713"/>
          <a:stretch>
            <a:fillRect/>
          </a:stretch>
        </p:blipFill>
        <p:spPr bwMode="auto">
          <a:xfrm>
            <a:off x="1221286" y="2708920"/>
            <a:ext cx="7887218" cy="381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7038" y="579438"/>
            <a:ext cx="8321675" cy="762000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SELECT AWARDS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141929" y="1693257"/>
            <a:ext cx="7390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000000"/>
                </a:solidFill>
              </a:rPr>
              <a:t>  When all eligible awards are selected, print</a:t>
            </a:r>
          </a:p>
          <a:p>
            <a:r>
              <a:rPr lang="en-US" sz="2900" dirty="0">
                <a:solidFill>
                  <a:srgbClr val="000000"/>
                </a:solidFill>
              </a:rPr>
              <a:t>  one copy for application package.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BE90A5-72FD-433B-AEDA-9658E9F4B9FB}"/>
              </a:ext>
            </a:extLst>
          </p:cNvPr>
          <p:cNvSpPr/>
          <p:nvPr/>
        </p:nvSpPr>
        <p:spPr bwMode="auto">
          <a:xfrm>
            <a:off x="1259632" y="5593800"/>
            <a:ext cx="2143140" cy="571504"/>
          </a:xfrm>
          <a:prstGeom prst="ellipse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 flipH="1">
            <a:off x="179509" y="2060848"/>
            <a:ext cx="1224138" cy="4128432"/>
          </a:xfrm>
          <a:prstGeom prst="curvedLef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6311"/>
      </p:ext>
    </p:extLst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738" t="19467" r="14076" b="4713"/>
          <a:stretch>
            <a:fillRect/>
          </a:stretch>
        </p:blipFill>
        <p:spPr bwMode="auto">
          <a:xfrm>
            <a:off x="1428696" y="2805179"/>
            <a:ext cx="7358146" cy="393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619672" y="1348879"/>
            <a:ext cx="7416824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</a:rPr>
              <a:t>Print or email a copy of the Statement of Reference form and give to each referee </a:t>
            </a:r>
            <a:r>
              <a:rPr lang="en-US" sz="3000" b="1" dirty="0">
                <a:solidFill>
                  <a:srgbClr val="000000"/>
                </a:solidFill>
              </a:rPr>
              <a:t>ASAP</a:t>
            </a:r>
            <a:r>
              <a:rPr lang="en-US" sz="3000" dirty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38" y="579438"/>
            <a:ext cx="8321675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STATEMENT OF REFERENCE </a:t>
            </a:r>
          </a:p>
        </p:txBody>
      </p:sp>
      <p:pic>
        <p:nvPicPr>
          <p:cNvPr id="8" name="Picture 7" descr="internet.bmp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3965" y="6143645"/>
            <a:ext cx="285752" cy="285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8875" y="4509120"/>
            <a:ext cx="52595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u="sng" dirty="0">
                <a:solidFill>
                  <a:srgbClr val="8E0000"/>
                </a:solidFill>
              </a:rPr>
              <a:t>TIPS</a:t>
            </a:r>
            <a:r>
              <a:rPr lang="en-CA" sz="2000" b="1" dirty="0">
                <a:solidFill>
                  <a:srgbClr val="8E0000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8E0000"/>
                </a:solidFill>
              </a:rPr>
              <a:t>Do this </a:t>
            </a:r>
            <a:r>
              <a:rPr lang="en-CA" sz="2000" b="1" dirty="0">
                <a:solidFill>
                  <a:srgbClr val="8E0000"/>
                </a:solidFill>
              </a:rPr>
              <a:t>IMMEDIATELY</a:t>
            </a:r>
            <a:r>
              <a:rPr lang="en-CA" sz="2000" dirty="0">
                <a:solidFill>
                  <a:srgbClr val="8E0000"/>
                </a:solidFill>
              </a:rPr>
              <a:t> to give your referees enough time to do a quality job!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>
                <a:solidFill>
                  <a:srgbClr val="8E0000"/>
                </a:solidFill>
              </a:rPr>
              <a:t>Only the </a:t>
            </a:r>
            <a:r>
              <a:rPr lang="en-CA" sz="2000" b="1" dirty="0">
                <a:solidFill>
                  <a:srgbClr val="8E0000"/>
                </a:solidFill>
              </a:rPr>
              <a:t>official COBSS reference page </a:t>
            </a:r>
            <a:r>
              <a:rPr lang="en-CA" sz="2000" dirty="0">
                <a:solidFill>
                  <a:srgbClr val="8E0000"/>
                </a:solidFill>
              </a:rPr>
              <a:t>is accepted.  No other documents!</a:t>
            </a:r>
            <a:endParaRPr lang="en-US" sz="2000" dirty="0">
              <a:solidFill>
                <a:srgbClr val="8E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502F3-25E7-4480-BC56-742027B29E48}"/>
              </a:ext>
            </a:extLst>
          </p:cNvPr>
          <p:cNvSpPr/>
          <p:nvPr/>
        </p:nvSpPr>
        <p:spPr bwMode="auto">
          <a:xfrm>
            <a:off x="1437996" y="6180299"/>
            <a:ext cx="2143140" cy="571504"/>
          </a:xfrm>
          <a:prstGeom prst="ellipse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2" name="Curved Right Arrow 11"/>
          <p:cNvSpPr/>
          <p:nvPr/>
        </p:nvSpPr>
        <p:spPr bwMode="auto">
          <a:xfrm>
            <a:off x="323528" y="1746608"/>
            <a:ext cx="1285884" cy="4994760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sz="2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54870"/>
      </p:ext>
    </p:extLst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162" y="330623"/>
            <a:ext cx="8321675" cy="1077218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STATEMENT OF REFERENCE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</a:rPr>
              <a:t>Fillable PDF or paper copy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printed and signed to hand in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14210" t="18750" r="14210" b="4166"/>
          <a:stretch>
            <a:fillRect/>
          </a:stretch>
        </p:blipFill>
        <p:spPr bwMode="auto">
          <a:xfrm>
            <a:off x="3616550" y="1407841"/>
            <a:ext cx="5275930" cy="45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FABC6DA-8B8E-491B-8B00-E662D706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90002"/>
            <a:ext cx="336503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b="1" dirty="0">
                <a:solidFill>
                  <a:srgbClr val="000000"/>
                </a:solidFill>
              </a:rPr>
              <a:t>Fillable PDF on COBSS site (which can be emailed) OR print a paper copy and give to your referee.</a:t>
            </a:r>
          </a:p>
          <a:p>
            <a:pPr eaLnBrk="0" hangingPunct="0">
              <a:spcBef>
                <a:spcPts val="0"/>
              </a:spcBef>
            </a:pPr>
            <a:endParaRPr lang="en-US" sz="2300" b="1" dirty="0">
              <a:solidFill>
                <a:srgbClr val="000000"/>
              </a:solidFill>
            </a:endParaRPr>
          </a:p>
          <a:p>
            <a:pPr marL="285750" indent="-285750" eaLnBrk="0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b="1" dirty="0">
                <a:solidFill>
                  <a:srgbClr val="000000"/>
                </a:solidFill>
              </a:rPr>
              <a:t>EITHER WAY, completed reference form must be </a:t>
            </a:r>
            <a:r>
              <a:rPr lang="en-US" sz="2300" b="1" u="sng" dirty="0">
                <a:solidFill>
                  <a:srgbClr val="A72611"/>
                </a:solidFill>
              </a:rPr>
              <a:t>printed and signed</a:t>
            </a:r>
            <a:r>
              <a:rPr lang="en-US" sz="2300" b="1" dirty="0">
                <a:solidFill>
                  <a:srgbClr val="000000"/>
                </a:solidFill>
              </a:rPr>
              <a:t> as a paper copy is required for your application</a:t>
            </a:r>
            <a:r>
              <a:rPr lang="en-US" sz="23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10" y="332656"/>
            <a:ext cx="8321675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STATEMENT OF REFERENCE 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9512" y="1124744"/>
            <a:ext cx="882047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   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Consider community people, employers, and  </a:t>
            </a:r>
          </a:p>
          <a:p>
            <a:pPr marL="465138" indent="-465138" eaLnBrk="0" hangingPunct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     teachers as potential referees.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(One teacher and one community reference is recommended.)</a:t>
            </a:r>
          </a:p>
          <a:p>
            <a:pPr marL="465138" indent="-465138" eaLnBrk="0" hangingPunct="0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2500" dirty="0">
                <a:solidFill>
                  <a:srgbClr val="8E0000"/>
                </a:solidFill>
                <a:cs typeface="Arial" charset="0"/>
              </a:rPr>
              <a:t>    </a:t>
            </a:r>
            <a:r>
              <a:rPr lang="en-US" sz="2800" dirty="0">
                <a:solidFill>
                  <a:srgbClr val="8E0000"/>
                </a:solidFill>
                <a:cs typeface="Arial" charset="0"/>
              </a:rPr>
              <a:t>Choose referees carefully.</a:t>
            </a:r>
          </a:p>
          <a:p>
            <a:pPr eaLnBrk="0" hangingPunct="0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2500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Print or email two copies </a:t>
            </a:r>
            <a:r>
              <a:rPr lang="en-US" sz="2800" b="1" u="sng" dirty="0">
                <a:solidFill>
                  <a:schemeClr val="tx1"/>
                </a:solidFill>
                <a:cs typeface="Arial" charset="0"/>
              </a:rPr>
              <a:t>before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 beginning</a:t>
            </a:r>
          </a:p>
          <a:p>
            <a:pPr eaLnBrk="0" hangingPunct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     application to give referees ample time to complete.</a:t>
            </a:r>
          </a:p>
          <a:p>
            <a:pPr eaLnBrk="0" hangingPunct="0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  <a:cs typeface="Arial" charset="0"/>
            </a:endParaRPr>
          </a:p>
          <a:p>
            <a:pPr marL="457200" indent="-457200"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8E0000"/>
                </a:solidFill>
                <a:cs typeface="Arial" charset="0"/>
              </a:rPr>
              <a:t>Written comments must be contained to the front of form – </a:t>
            </a:r>
            <a:r>
              <a:rPr lang="en-US" sz="2800" b="1" dirty="0">
                <a:solidFill>
                  <a:srgbClr val="8E0000"/>
                </a:solidFill>
                <a:cs typeface="Arial" charset="0"/>
              </a:rPr>
              <a:t>no additional sheets accepted</a:t>
            </a:r>
            <a:r>
              <a:rPr lang="en-US" sz="2800" dirty="0">
                <a:solidFill>
                  <a:srgbClr val="8E0000"/>
                </a:solidFill>
                <a:cs typeface="Arial" charset="0"/>
              </a:rPr>
              <a:t>.</a:t>
            </a:r>
          </a:p>
          <a:p>
            <a:pPr eaLnBrk="0" hangingPunct="0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2500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Statement of Reference Forms are </a:t>
            </a:r>
            <a:r>
              <a:rPr lang="en-US" sz="2800" b="1" u="sng" dirty="0">
                <a:solidFill>
                  <a:schemeClr val="tx1"/>
                </a:solidFill>
                <a:cs typeface="Arial" charset="0"/>
              </a:rPr>
              <a:t>confidential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   </a:t>
            </a:r>
          </a:p>
          <a:p>
            <a:pPr eaLnBrk="0" hangingPunct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     and must be sealed in an envelope by your   	   </a:t>
            </a:r>
          </a:p>
          <a:p>
            <a:pPr eaLnBrk="0" hangingPunct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     referees 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OR </a:t>
            </a:r>
            <a:r>
              <a:rPr lang="en-US" sz="2800" dirty="0">
                <a:solidFill>
                  <a:schemeClr val="tx1"/>
                </a:solidFill>
                <a:cs typeface="Arial" charset="0"/>
              </a:rPr>
              <a:t>referees may hand in the forms  </a:t>
            </a:r>
          </a:p>
          <a:p>
            <a:pPr eaLnBrk="0" hangingPunct="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     directly to your school counsellor.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58188" cy="1143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Costs of Education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01883" y="1690687"/>
            <a:ext cx="3471862" cy="30908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b="1" dirty="0">
              <a:solidFill>
                <a:srgbClr val="8E0000"/>
              </a:solidFill>
              <a:cs typeface="Arial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TUITION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STUDENT FEES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HEALTH FEES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DENTAL FEES</a:t>
            </a:r>
          </a:p>
          <a:p>
            <a:pPr>
              <a:buFont typeface="Times New Roman" pitchFamily="18" charset="0"/>
              <a:buChar char="$"/>
            </a:pPr>
            <a:endParaRPr lang="en-US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4008" y="1690687"/>
            <a:ext cx="4572000" cy="2800350"/>
          </a:xfrm>
        </p:spPr>
        <p:txBody>
          <a:bodyPr/>
          <a:lstStyle/>
          <a:p>
            <a:pPr>
              <a:buFontTx/>
              <a:buNone/>
            </a:pPr>
            <a:endParaRPr lang="en-US" b="1" dirty="0">
              <a:solidFill>
                <a:schemeClr val="accent2"/>
              </a:solidFill>
              <a:cs typeface="Arial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BOOKS  &amp;  SUPPLIES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HOUSING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FOOD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TRANSPORTATION</a:t>
            </a:r>
          </a:p>
          <a:p>
            <a:pPr>
              <a:buFont typeface="Times New Roman" pitchFamily="18" charset="0"/>
              <a:buChar char="$"/>
            </a:pP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4C288A1-E128-4529-ACBD-8C9A5FE73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76800"/>
            <a:ext cx="80772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 to create a financial plan!  Start the conversation! 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00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38" t="19467" r="9941" b="4713"/>
          <a:stretch>
            <a:fillRect/>
          </a:stretch>
        </p:blipFill>
        <p:spPr bwMode="auto">
          <a:xfrm>
            <a:off x="1214414" y="3175394"/>
            <a:ext cx="7715304" cy="36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7038" y="579438"/>
            <a:ext cx="8321675" cy="769441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COMPLETION CHECKLIST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473" y="1340768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eaLnBrk="0" hangingPunct="0"/>
            <a:r>
              <a:rPr lang="en-US" sz="3000" dirty="0">
                <a:solidFill>
                  <a:schemeClr val="tx1"/>
                </a:solidFill>
              </a:rPr>
              <a:t>When you have finished all instructions, click on </a:t>
            </a:r>
            <a:r>
              <a:rPr lang="en-US" sz="3000" b="1" dirty="0">
                <a:solidFill>
                  <a:srgbClr val="8E0000"/>
                </a:solidFill>
              </a:rPr>
              <a:t>Completion Checklist </a:t>
            </a:r>
            <a:r>
              <a:rPr lang="en-US" sz="3000" dirty="0">
                <a:solidFill>
                  <a:schemeClr val="tx1"/>
                </a:solidFill>
              </a:rPr>
              <a:t>to ensure you have completed and printed all necessary documents.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370AB6-07AE-4C47-AAC0-B4CCE9679B83}"/>
              </a:ext>
            </a:extLst>
          </p:cNvPr>
          <p:cNvSpPr/>
          <p:nvPr/>
        </p:nvSpPr>
        <p:spPr bwMode="auto">
          <a:xfrm>
            <a:off x="1071538" y="5233760"/>
            <a:ext cx="2143140" cy="571504"/>
          </a:xfrm>
          <a:prstGeom prst="ellipse">
            <a:avLst/>
          </a:prstGeom>
          <a:noFill/>
          <a:ln w="38100" cap="flat" cmpd="sng" algn="ctr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Curved Right Arrow 14"/>
          <p:cNvSpPr/>
          <p:nvPr/>
        </p:nvSpPr>
        <p:spPr bwMode="auto">
          <a:xfrm>
            <a:off x="142844" y="2071678"/>
            <a:ext cx="1285884" cy="3733586"/>
          </a:xfrm>
          <a:prstGeom prst="curved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714375"/>
            <a:ext cx="8568952" cy="769938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ORDER OF DOCUMENTS</a:t>
            </a:r>
          </a:p>
        </p:txBody>
      </p:sp>
      <p:sp>
        <p:nvSpPr>
          <p:cNvPr id="51202" name="TextBox 6"/>
          <p:cNvSpPr txBox="1">
            <a:spLocks noChangeArrowheads="1"/>
          </p:cNvSpPr>
          <p:nvPr/>
        </p:nvSpPr>
        <p:spPr bwMode="auto">
          <a:xfrm>
            <a:off x="107504" y="1628800"/>
            <a:ext cx="94330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3000" dirty="0">
                <a:solidFill>
                  <a:srgbClr val="000000"/>
                </a:solidFill>
              </a:rPr>
              <a:t>You will be handing in </a:t>
            </a:r>
            <a:r>
              <a:rPr lang="en-US" sz="3000" b="1" u="sng" dirty="0">
                <a:solidFill>
                  <a:srgbClr val="000000"/>
                </a:solidFill>
              </a:rPr>
              <a:t>ONE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completed COBSS  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</a:rPr>
              <a:t>   application package to your school counsellor. 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3000" dirty="0">
                <a:solidFill>
                  <a:srgbClr val="000000"/>
                </a:solidFill>
              </a:rPr>
              <a:t>The order for each is as follows:</a:t>
            </a:r>
          </a:p>
          <a:p>
            <a:endParaRPr lang="en-US" sz="600" dirty="0">
              <a:solidFill>
                <a:srgbClr val="000000"/>
              </a:solidFill>
            </a:endParaRPr>
          </a:p>
          <a:p>
            <a:endParaRPr lang="en-US" sz="6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3000" dirty="0">
                <a:solidFill>
                  <a:srgbClr val="000000"/>
                </a:solidFill>
              </a:rPr>
              <a:t>1. One printout of </a:t>
            </a:r>
            <a:r>
              <a:rPr lang="en-US" sz="3000" b="1" dirty="0">
                <a:solidFill>
                  <a:srgbClr val="8E0000"/>
                </a:solidFill>
              </a:rPr>
              <a:t>My Application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3000" dirty="0">
                <a:solidFill>
                  <a:srgbClr val="000000"/>
                </a:solidFill>
              </a:rPr>
              <a:t>2. One printout of the </a:t>
            </a:r>
            <a:r>
              <a:rPr lang="en-US" sz="3000" b="1" dirty="0">
                <a:solidFill>
                  <a:srgbClr val="8E0000"/>
                </a:solidFill>
              </a:rPr>
              <a:t>Statement of Awards</a:t>
            </a:r>
          </a:p>
          <a:p>
            <a:pPr>
              <a:buFont typeface="Arial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   3. Two </a:t>
            </a:r>
            <a:r>
              <a:rPr lang="en-US" sz="3000" b="1" dirty="0">
                <a:solidFill>
                  <a:srgbClr val="8E0000"/>
                </a:solidFill>
              </a:rPr>
              <a:t>Statement of Reference </a:t>
            </a:r>
            <a:r>
              <a:rPr lang="en-US" sz="3000" dirty="0">
                <a:solidFill>
                  <a:srgbClr val="000000"/>
                </a:solidFill>
              </a:rPr>
              <a:t>forms </a:t>
            </a:r>
            <a:r>
              <a:rPr lang="en-US" sz="2000" b="1" dirty="0">
                <a:solidFill>
                  <a:srgbClr val="8E0000"/>
                </a:solidFill>
              </a:rPr>
              <a:t>(in sealed   	envelopes or handed in directly to school counsellor by referee)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144016" y="5866626"/>
            <a:ext cx="8892480" cy="553998"/>
          </a:xfrm>
          <a:prstGeom prst="rect">
            <a:avLst/>
          </a:prstGeom>
          <a:ln>
            <a:solidFill>
              <a:srgbClr val="8E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8E0000"/>
                </a:solidFill>
              </a:rPr>
              <a:t>Transcript</a:t>
            </a:r>
            <a:r>
              <a:rPr lang="en-US" sz="3000" dirty="0">
                <a:solidFill>
                  <a:srgbClr val="8E0000"/>
                </a:solidFill>
              </a:rPr>
              <a:t> – </a:t>
            </a:r>
            <a:r>
              <a:rPr lang="en-US" sz="2900" dirty="0">
                <a:solidFill>
                  <a:srgbClr val="8E0000"/>
                </a:solidFill>
              </a:rPr>
              <a:t>will be added by your school counsellor</a:t>
            </a:r>
          </a:p>
        </p:txBody>
      </p:sp>
    </p:spTree>
    <p:extLst>
      <p:ext uri="{BB962C8B-B14F-4D97-AF65-F5344CB8AC3E}">
        <p14:creationId xmlns:p14="http://schemas.microsoft.com/office/powerpoint/2010/main" val="1736381738"/>
      </p:ext>
    </p:extLst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395536" y="1916832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5988" indent="-915988" eaLnBrk="0" hangingPunct="0">
              <a:spcBef>
                <a:spcPct val="50000"/>
              </a:spcBef>
              <a:buFontTx/>
              <a:buAutoNum type="arabicPeriod"/>
            </a:pPr>
            <a:r>
              <a:rPr lang="en-US" sz="3000" b="1" dirty="0">
                <a:solidFill>
                  <a:srgbClr val="8E0000"/>
                </a:solidFill>
                <a:cs typeface="Arial" charset="0"/>
              </a:rPr>
              <a:t>PAPER CLIP </a:t>
            </a:r>
            <a:r>
              <a:rPr lang="en-US" sz="3000" dirty="0">
                <a:solidFill>
                  <a:srgbClr val="000000"/>
                </a:solidFill>
                <a:cs typeface="Arial" charset="0"/>
              </a:rPr>
              <a:t>application package together. </a:t>
            </a:r>
            <a:r>
              <a:rPr lang="en-US" sz="3000" dirty="0" smtClean="0">
                <a:solidFill>
                  <a:srgbClr val="000000"/>
                </a:solidFill>
                <a:cs typeface="Arial" charset="0"/>
              </a:rPr>
              <a:t> NO STAPLES!</a:t>
            </a:r>
            <a:endParaRPr lang="en-US" sz="3000" dirty="0">
              <a:solidFill>
                <a:srgbClr val="000000"/>
              </a:solidFill>
              <a:cs typeface="Arial" charset="0"/>
            </a:endParaRPr>
          </a:p>
          <a:p>
            <a:pPr marL="915988" indent="-915988" eaLnBrk="0" hangingPunct="0">
              <a:spcBef>
                <a:spcPct val="50000"/>
              </a:spcBef>
              <a:buFontTx/>
              <a:buAutoNum type="arabicPeriod"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 marL="915988" indent="-915988" eaLnBrk="0" hangingPunct="0">
              <a:spcBef>
                <a:spcPct val="50000"/>
              </a:spcBef>
              <a:buFontTx/>
              <a:buAutoNum type="arabicPeriod"/>
            </a:pPr>
            <a:r>
              <a:rPr lang="en-US" sz="3000" dirty="0">
                <a:solidFill>
                  <a:srgbClr val="000000"/>
                </a:solidFill>
                <a:cs typeface="Arial" charset="0"/>
              </a:rPr>
              <a:t>Hand your application in </a:t>
            </a:r>
            <a:r>
              <a:rPr lang="en-US" sz="3000" dirty="0" smtClean="0">
                <a:solidFill>
                  <a:srgbClr val="000000"/>
                </a:solidFill>
                <a:cs typeface="Arial" charset="0"/>
              </a:rPr>
              <a:t>person to the Counselling Centre.  </a:t>
            </a:r>
            <a:r>
              <a:rPr lang="en-US" sz="3000" dirty="0">
                <a:solidFill>
                  <a:srgbClr val="000000"/>
                </a:solidFill>
                <a:cs typeface="Arial" charset="0"/>
              </a:rPr>
              <a:t>Do not pass it along through your friends.</a:t>
            </a:r>
          </a:p>
          <a:p>
            <a:pPr marL="915988" indent="-915988" eaLnBrk="0" hangingPunct="0">
              <a:spcBef>
                <a:spcPct val="50000"/>
              </a:spcBef>
              <a:buFontTx/>
              <a:buAutoNum type="arabicPeriod"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 marL="915988" indent="-915988" eaLnBrk="0" hangingPunct="0">
              <a:spcBef>
                <a:spcPct val="50000"/>
              </a:spcBef>
              <a:buFontTx/>
              <a:buAutoNum type="arabicPeriod"/>
            </a:pPr>
            <a:r>
              <a:rPr lang="en-US" sz="3000" dirty="0">
                <a:solidFill>
                  <a:srgbClr val="000000"/>
                </a:solidFill>
                <a:cs typeface="Arial" charset="0"/>
              </a:rPr>
              <a:t>Applications </a:t>
            </a:r>
            <a:r>
              <a:rPr lang="en-US" sz="3000" b="1" dirty="0">
                <a:solidFill>
                  <a:srgbClr val="8E0000"/>
                </a:solidFill>
                <a:cs typeface="Arial" charset="0"/>
              </a:rPr>
              <a:t>must be submitted on time</a:t>
            </a:r>
            <a:r>
              <a:rPr lang="en-US" sz="3000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915988" indent="-915988" eaLnBrk="0" hangingPunct="0">
              <a:spcBef>
                <a:spcPct val="50000"/>
              </a:spcBef>
              <a:buFontTx/>
              <a:buAutoNum type="arabicPeriod"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 marL="915988" indent="-915988" eaLnBrk="0" hangingPunct="0">
              <a:spcBef>
                <a:spcPct val="50000"/>
              </a:spcBef>
              <a:buFontTx/>
              <a:buAutoNum type="arabicPeriod"/>
            </a:pPr>
            <a:r>
              <a:rPr lang="en-US" sz="3000" dirty="0">
                <a:solidFill>
                  <a:srgbClr val="000000"/>
                </a:solidFill>
                <a:cs typeface="Arial" charset="0"/>
              </a:rPr>
              <a:t>Late applications will not be accepted</a:t>
            </a:r>
          </a:p>
        </p:txBody>
      </p:sp>
      <p:pic>
        <p:nvPicPr>
          <p:cNvPr id="46082" name="Picture 11" descr="MCj019935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229393"/>
            <a:ext cx="14176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38" y="785813"/>
            <a:ext cx="5643562" cy="769937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725449831"/>
      </p:ext>
    </p:extLst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FBBCE-D163-4121-90C0-139AA153A11C}"/>
              </a:ext>
            </a:extLst>
          </p:cNvPr>
          <p:cNvSpPr/>
          <p:nvPr/>
        </p:nvSpPr>
        <p:spPr bwMode="auto">
          <a:xfrm>
            <a:off x="714348" y="2636912"/>
            <a:ext cx="7572375" cy="14401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88066" y="1273381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</a:rPr>
              <a:t>The COBSS paper application package is due on or before: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600" b="1" dirty="0">
                <a:solidFill>
                  <a:schemeClr val="tx1"/>
                </a:solidFill>
              </a:rPr>
              <a:t>Tues. Jan. 10</a:t>
            </a:r>
            <a:r>
              <a:rPr lang="en-US" sz="4600" b="1" baseline="30000" dirty="0">
                <a:solidFill>
                  <a:schemeClr val="tx1"/>
                </a:solidFill>
              </a:rPr>
              <a:t>th</a:t>
            </a:r>
            <a:r>
              <a:rPr lang="en-US" sz="4600" b="1" dirty="0">
                <a:solidFill>
                  <a:schemeClr val="tx1"/>
                </a:solidFill>
              </a:rPr>
              <a:t> at 9:00 am</a:t>
            </a:r>
            <a:endParaRPr lang="en-US" sz="800" b="1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</a:rPr>
              <a:t>Plan your time accordingly</a:t>
            </a:r>
          </a:p>
          <a:p>
            <a:pPr algn="ctr" eaLnBrk="0" hangingPunct="0">
              <a:spcBef>
                <a:spcPct val="50000"/>
              </a:spcBef>
            </a:pPr>
            <a:endParaRPr lang="en-US" sz="1000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8E0000"/>
                </a:solidFill>
              </a:rPr>
              <a:t>Remember that the online application form closes at </a:t>
            </a:r>
            <a:r>
              <a:rPr lang="en-US" sz="3200" b="1" dirty="0">
                <a:solidFill>
                  <a:srgbClr val="8E0000"/>
                </a:solidFill>
              </a:rPr>
              <a:t>11:59 pm </a:t>
            </a:r>
            <a:r>
              <a:rPr lang="en-US" sz="3200" dirty="0">
                <a:solidFill>
                  <a:srgbClr val="8E0000"/>
                </a:solidFill>
              </a:rPr>
              <a:t>on</a:t>
            </a:r>
            <a:r>
              <a:rPr lang="en-US" sz="3200" b="1" dirty="0">
                <a:solidFill>
                  <a:srgbClr val="8E0000"/>
                </a:solidFill>
              </a:rPr>
              <a:t> Jan 9</a:t>
            </a:r>
            <a:r>
              <a:rPr lang="en-US" sz="3200" b="1" baseline="30000" dirty="0">
                <a:solidFill>
                  <a:srgbClr val="8E0000"/>
                </a:solidFill>
              </a:rPr>
              <a:t>th</a:t>
            </a:r>
            <a:r>
              <a:rPr lang="en-US" sz="3200" dirty="0">
                <a:solidFill>
                  <a:srgbClr val="8E0000"/>
                </a:solidFill>
              </a:rPr>
              <a:t> and             </a:t>
            </a:r>
            <a:r>
              <a:rPr lang="en-US" sz="3200" b="1" dirty="0">
                <a:solidFill>
                  <a:srgbClr val="8E0000"/>
                </a:solidFill>
              </a:rPr>
              <a:t>you </a:t>
            </a:r>
            <a:r>
              <a:rPr lang="en-US" sz="3200" b="1" u="sng" dirty="0">
                <a:solidFill>
                  <a:srgbClr val="8E0000"/>
                </a:solidFill>
              </a:rPr>
              <a:t>cannot</a:t>
            </a:r>
            <a:r>
              <a:rPr lang="en-US" sz="3200" b="1" dirty="0">
                <a:solidFill>
                  <a:srgbClr val="8E0000"/>
                </a:solidFill>
              </a:rPr>
              <a:t> make changes or print                after this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7" y="476672"/>
            <a:ext cx="7572375" cy="769938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DUE DATE</a:t>
            </a:r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/>
          <p:cNvSpPr txBox="1">
            <a:spLocks noChangeArrowheads="1"/>
          </p:cNvSpPr>
          <p:nvPr/>
        </p:nvSpPr>
        <p:spPr bwMode="auto">
          <a:xfrm>
            <a:off x="539552" y="1844674"/>
            <a:ext cx="8208912" cy="1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</a:rPr>
              <a:t>If you are a COBSS award recipient, please:</a:t>
            </a:r>
            <a:endParaRPr lang="en-US" sz="400" dirty="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      Write an immediate thank you        	note to your donor.</a:t>
            </a:r>
          </a:p>
        </p:txBody>
      </p:sp>
      <p:sp>
        <p:nvSpPr>
          <p:cNvPr id="50178" name="Text Box 7"/>
          <p:cNvSpPr txBox="1">
            <a:spLocks noChangeArrowheads="1"/>
          </p:cNvSpPr>
          <p:nvPr/>
        </p:nvSpPr>
        <p:spPr bwMode="auto">
          <a:xfrm>
            <a:off x="539552" y="4005064"/>
            <a:ext cx="8137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      A follow up thank you note in the 	early fall is always a kind gesture.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88" y="571500"/>
            <a:ext cx="7429500" cy="769938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PLEASE REMEMBER</a:t>
            </a:r>
          </a:p>
        </p:txBody>
      </p:sp>
      <p:sp>
        <p:nvSpPr>
          <p:cNvPr id="2" name="Rectangle 1"/>
          <p:cNvSpPr/>
          <p:nvPr/>
        </p:nvSpPr>
        <p:spPr>
          <a:xfrm>
            <a:off x="928688" y="5365665"/>
            <a:ext cx="7171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000" b="1" u="sng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TIP</a:t>
            </a:r>
            <a:r>
              <a:rPr lang="en-US" sz="20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en-US" sz="2000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Keep a binder of all your awards so that you can track them accurately and use them before they expire.</a:t>
            </a:r>
            <a:endParaRPr lang="en-CA" sz="2000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11188" y="1484784"/>
            <a:ext cx="80105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8E0000"/>
                </a:solidFill>
              </a:rPr>
              <a:t>Question:   </a:t>
            </a:r>
            <a:endParaRPr lang="en-US" sz="600" b="1" dirty="0">
              <a:solidFill>
                <a:srgbClr val="FF0066"/>
              </a:solidFill>
            </a:endParaRPr>
          </a:p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When should I begin my COBSS application? </a:t>
            </a:r>
          </a:p>
          <a:p>
            <a:pPr eaLnBrk="0" hangingPunct="0"/>
            <a:endParaRPr lang="en-US" sz="24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3600" b="1" dirty="0">
                <a:solidFill>
                  <a:srgbClr val="8E0000"/>
                </a:solidFill>
              </a:rPr>
              <a:t>Answer:   </a:t>
            </a:r>
            <a:endParaRPr lang="en-US" sz="600" b="1" dirty="0">
              <a:solidFill>
                <a:srgbClr val="FF0066"/>
              </a:solidFill>
            </a:endParaRPr>
          </a:p>
          <a:p>
            <a:pPr eaLnBrk="0" hangingPunct="0"/>
            <a:r>
              <a:rPr lang="en-US" sz="3200" dirty="0">
                <a:solidFill>
                  <a:schemeClr val="tx1"/>
                </a:solidFill>
              </a:rPr>
              <a:t>It is recommended to begin the application as soon as possible. It is a lengthy process which takes a number of separate sittings to complete.  It cannot be completed in one sitting.</a:t>
            </a:r>
            <a:r>
              <a:rPr lang="en-US" sz="3600" dirty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en-CA" sz="3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76672"/>
            <a:ext cx="76692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34826"/>
      </p:ext>
    </p:extLst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11188" y="1700808"/>
            <a:ext cx="801052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8E0000"/>
                </a:solidFill>
              </a:rPr>
              <a:t>Question:   </a:t>
            </a:r>
            <a:endParaRPr lang="en-US" sz="600" b="1" dirty="0">
              <a:solidFill>
                <a:srgbClr val="FF0066"/>
              </a:solidFill>
            </a:endParaRPr>
          </a:p>
          <a:p>
            <a:pPr eaLnBrk="0" hangingPunct="0"/>
            <a:r>
              <a:rPr lang="en-US" sz="3200" dirty="0">
                <a:solidFill>
                  <a:srgbClr val="000000"/>
                </a:solidFill>
              </a:rPr>
              <a:t>When will I know if I have received a COBSS award? </a:t>
            </a:r>
          </a:p>
          <a:p>
            <a:pPr eaLnBrk="0" hangingPunct="0"/>
            <a:endParaRPr lang="en-US" sz="26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3600" b="1" dirty="0">
                <a:solidFill>
                  <a:srgbClr val="8E0000"/>
                </a:solidFill>
              </a:rPr>
              <a:t>Answer:   </a:t>
            </a:r>
            <a:endParaRPr lang="en-US" sz="600" b="1" dirty="0">
              <a:solidFill>
                <a:srgbClr val="FF0066"/>
              </a:solidFill>
            </a:endParaRPr>
          </a:p>
          <a:p>
            <a:pPr eaLnBrk="0" hangingPunct="0"/>
            <a:r>
              <a:rPr lang="en-US" sz="3200" dirty="0">
                <a:solidFill>
                  <a:schemeClr val="tx1"/>
                </a:solidFill>
              </a:rPr>
              <a:t>Awards are </a:t>
            </a:r>
            <a:r>
              <a:rPr lang="en-US" sz="3200" dirty="0" smtClean="0">
                <a:solidFill>
                  <a:schemeClr val="tx1"/>
                </a:solidFill>
              </a:rPr>
              <a:t>presented </a:t>
            </a:r>
            <a:r>
              <a:rPr lang="en-US" sz="3200" dirty="0">
                <a:solidFill>
                  <a:schemeClr val="tx1"/>
                </a:solidFill>
              </a:rPr>
              <a:t>to individual student recipients at </a:t>
            </a: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school graduation </a:t>
            </a:r>
            <a:r>
              <a:rPr lang="en-US" sz="3200" dirty="0" smtClean="0">
                <a:solidFill>
                  <a:schemeClr val="tx1"/>
                </a:solidFill>
              </a:rPr>
              <a:t>ceremony.</a:t>
            </a:r>
            <a:endParaRPr lang="en-CA" sz="3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76672"/>
            <a:ext cx="76692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614077"/>
      </p:ext>
    </p:extLst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8072" y="2276872"/>
            <a:ext cx="7412360" cy="372330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Question: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Will my COBSS award expire?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Answer: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Yes, COBSS awards presented this year are valid until December 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latin typeface="Arial" pitchFamily="34" charset="0"/>
                <a:cs typeface="Arial" pitchFamily="34" charset="0"/>
              </a:rPr>
              <a:t> of your graduation year.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80454"/>
            <a:ext cx="76692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837984"/>
      </p:ext>
    </p:extLst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03244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Question:  </a:t>
            </a:r>
          </a:p>
          <a:p>
            <a:pPr marL="0"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Can I take a year off for an exchange, a gap year, missionary work, etc. and still use my COBSS award?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Answer: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No, COBSS awards given out this year are valid until December 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latin typeface="Arial" pitchFamily="34" charset="0"/>
                <a:cs typeface="Arial" pitchFamily="34" charset="0"/>
              </a:rPr>
              <a:t> of your graduation year.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04664"/>
            <a:ext cx="76692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580921"/>
      </p:ext>
    </p:extLst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846640" cy="544522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Question:  </a:t>
            </a:r>
          </a:p>
          <a:p>
            <a:pPr marL="0"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How do I know if the school I plan to attend is accredited as required for my COBSS eligibility.</a:t>
            </a:r>
          </a:p>
          <a:p>
            <a:pPr marL="0">
              <a:lnSpc>
                <a:spcPct val="80000"/>
              </a:lnSpc>
              <a:buFontTx/>
              <a:buNone/>
            </a:pPr>
            <a:endParaRPr lang="en-US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Answer: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On the COBSS website                                      is this link to search                                 accredited institutions.</a:t>
            </a:r>
          </a:p>
          <a:p>
            <a:pPr marL="0">
              <a:lnSpc>
                <a:spcPct val="80000"/>
              </a:lnSpc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80000"/>
              </a:lnSpc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80000"/>
              </a:lnSpc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04664"/>
            <a:ext cx="76692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295" y="3861048"/>
            <a:ext cx="315190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0519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404813"/>
            <a:ext cx="8439472" cy="9525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Fee Payments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23529" y="2205038"/>
            <a:ext cx="8496622" cy="3672234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en-US" altLang="en-US" sz="900" b="1" dirty="0">
              <a:latin typeface="Century Gothic" panose="020B0502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n-US" altLang="en-US" sz="2000" b="1" dirty="0">
                <a:latin typeface="Century Gothic" panose="020B0502020202020204" pitchFamily="34" charset="0"/>
              </a:rPr>
              <a:t>APPLICATION FEES:  $30 to upwards of $100+                                               </a:t>
            </a:r>
            <a:r>
              <a:rPr lang="en-US" alt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due when application is submitted</a:t>
            </a:r>
          </a:p>
          <a:p>
            <a:pPr marL="0" indent="0" algn="ctr">
              <a:buNone/>
              <a:defRPr/>
            </a:pPr>
            <a:endParaRPr lang="en-US" altLang="en-US" sz="2000" b="1" dirty="0">
              <a:latin typeface="Century Gothic" panose="020B0502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n-US" altLang="en-US" sz="2000" b="1" dirty="0">
                <a:latin typeface="Century Gothic" panose="020B0502020202020204" pitchFamily="34" charset="0"/>
              </a:rPr>
              <a:t>REGISTRATION DEPOSITS:  approx. $250 (or more) for confirming       your seat                                                                                                     </a:t>
            </a:r>
            <a:r>
              <a:rPr lang="en-US" alt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due when student accepts admission offer</a:t>
            </a:r>
            <a:endParaRPr lang="en-US" alt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endParaRPr lang="en-US" altLang="en-US" sz="2000" b="1" dirty="0">
              <a:latin typeface="Century Gothic" panose="020B0502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n-US" altLang="en-US" sz="2000" b="1" dirty="0">
                <a:latin typeface="Century Gothic" panose="020B0502020202020204" pitchFamily="34" charset="0"/>
              </a:rPr>
              <a:t>HOUSING APPLICATION FEES &amp; DEPOSITS: $50 to upwards of $500                                                   </a:t>
            </a:r>
            <a:r>
              <a:rPr lang="en-US" alt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various due dates, but before next June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rgbClr val="8E000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2000" dirty="0">
              <a:solidFill>
                <a:srgbClr val="8E000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2000" dirty="0"/>
          </a:p>
        </p:txBody>
      </p:sp>
      <p:sp>
        <p:nvSpPr>
          <p:cNvPr id="34820" name="Text Box 12"/>
          <p:cNvSpPr txBox="1">
            <a:spLocks noChangeArrowheads="1"/>
          </p:cNvSpPr>
          <p:nvPr/>
        </p:nvSpPr>
        <p:spPr bwMode="auto">
          <a:xfrm>
            <a:off x="142875" y="1519238"/>
            <a:ext cx="9001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for fee payments BEFORE next September!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FC8839A3-1EF1-4C09-ACCC-F3029D346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2" y="5891881"/>
            <a:ext cx="9001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… and that’s all before you even go to a class or                  graduate high school!</a:t>
            </a:r>
          </a:p>
        </p:txBody>
      </p:sp>
    </p:spTree>
    <p:extLst>
      <p:ext uri="{BB962C8B-B14F-4D97-AF65-F5344CB8AC3E}">
        <p14:creationId xmlns:p14="http://schemas.microsoft.com/office/powerpoint/2010/main" val="323472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11560" y="1488261"/>
            <a:ext cx="806489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900" b="1" dirty="0">
                <a:solidFill>
                  <a:srgbClr val="8E0000"/>
                </a:solidFill>
              </a:rPr>
              <a:t>Question:   </a:t>
            </a:r>
            <a:endParaRPr lang="en-US" sz="2900" b="1" dirty="0">
              <a:solidFill>
                <a:srgbClr val="FF0066"/>
              </a:solidFill>
            </a:endParaRPr>
          </a:p>
          <a:p>
            <a:pPr eaLnBrk="0" hangingPunct="0"/>
            <a:r>
              <a:rPr lang="en-US" sz="2900" dirty="0">
                <a:solidFill>
                  <a:srgbClr val="000000"/>
                </a:solidFill>
              </a:rPr>
              <a:t>What do I do with a COBSS award? 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</a:endParaRPr>
          </a:p>
          <a:p>
            <a:pPr eaLnBrk="0" hangingPunct="0"/>
            <a:endParaRPr lang="en-US" sz="12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2900" b="1" dirty="0">
                <a:solidFill>
                  <a:srgbClr val="8E0000"/>
                </a:solidFill>
              </a:rPr>
              <a:t>Answer:   </a:t>
            </a:r>
            <a:endParaRPr lang="en-US" sz="2900" b="1" dirty="0">
              <a:solidFill>
                <a:srgbClr val="FF0066"/>
              </a:solidFill>
            </a:endParaRPr>
          </a:p>
          <a:p>
            <a:pPr eaLnBrk="0" hangingPunct="0"/>
            <a:r>
              <a:rPr lang="en-US" sz="2900" dirty="0">
                <a:solidFill>
                  <a:srgbClr val="000000"/>
                </a:solidFill>
              </a:rPr>
              <a:t>A COBSS award recipient receives a voucher called a </a:t>
            </a:r>
            <a:r>
              <a:rPr lang="en-US" sz="2900" dirty="0">
                <a:solidFill>
                  <a:srgbClr val="C00000"/>
                </a:solidFill>
              </a:rPr>
              <a:t>Certificate of Award </a:t>
            </a:r>
            <a:r>
              <a:rPr lang="en-US" sz="2900" dirty="0">
                <a:solidFill>
                  <a:srgbClr val="000000"/>
                </a:solidFill>
              </a:rPr>
              <a:t>(COA).  To redeem the award at the post secondary school, a student can do </a:t>
            </a:r>
            <a:r>
              <a:rPr lang="en-US" sz="2900" b="1" u="sng" dirty="0">
                <a:solidFill>
                  <a:srgbClr val="000000"/>
                </a:solidFill>
              </a:rPr>
              <a:t>one</a:t>
            </a:r>
            <a:r>
              <a:rPr lang="en-US" sz="2900" dirty="0">
                <a:solidFill>
                  <a:srgbClr val="000000"/>
                </a:solidFill>
              </a:rPr>
              <a:t> of the following: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2800" b="1" dirty="0">
                <a:solidFill>
                  <a:srgbClr val="000000"/>
                </a:solidFill>
              </a:rPr>
              <a:t>1.   </a:t>
            </a:r>
            <a:r>
              <a:rPr lang="en-US" sz="2900" dirty="0">
                <a:solidFill>
                  <a:srgbClr val="000000"/>
                </a:solidFill>
              </a:rPr>
              <a:t>Take the COA to the registrar of the post secondary to be validated and sent by the post secondary school to COBSS for payment.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71500"/>
            <a:ext cx="7672388" cy="769938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FAQ’s</a:t>
            </a:r>
          </a:p>
        </p:txBody>
      </p:sp>
    </p:spTree>
    <p:extLst>
      <p:ext uri="{BB962C8B-B14F-4D97-AF65-F5344CB8AC3E}">
        <p14:creationId xmlns:p14="http://schemas.microsoft.com/office/powerpoint/2010/main" val="1495346884"/>
      </p:ext>
    </p:extLst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3568" y="1556792"/>
            <a:ext cx="803466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1200" dirty="0">
              <a:solidFill>
                <a:srgbClr val="000000"/>
              </a:solidFill>
            </a:endParaRPr>
          </a:p>
          <a:p>
            <a:pPr eaLnBrk="0" hangingPunct="0"/>
            <a:endParaRPr lang="en-US" sz="12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2900" b="1" dirty="0">
                <a:solidFill>
                  <a:srgbClr val="8E0000"/>
                </a:solidFill>
              </a:rPr>
              <a:t>Answer (</a:t>
            </a:r>
            <a:r>
              <a:rPr lang="en-US" sz="2900" b="1" dirty="0" err="1">
                <a:solidFill>
                  <a:srgbClr val="8E0000"/>
                </a:solidFill>
              </a:rPr>
              <a:t>con’t</a:t>
            </a:r>
            <a:r>
              <a:rPr lang="en-US" sz="2900" b="1" dirty="0">
                <a:solidFill>
                  <a:srgbClr val="8E0000"/>
                </a:solidFill>
              </a:rPr>
              <a:t>):   </a:t>
            </a:r>
            <a:endParaRPr lang="en-US" sz="1400" b="1" dirty="0">
              <a:solidFill>
                <a:srgbClr val="8E0000"/>
              </a:solidFill>
            </a:endParaRPr>
          </a:p>
          <a:p>
            <a:pPr eaLnBrk="0" hangingPunct="0"/>
            <a:endParaRPr lang="en-US" sz="1400" b="1" dirty="0">
              <a:solidFill>
                <a:srgbClr val="FF0066"/>
              </a:solidFill>
            </a:endParaRPr>
          </a:p>
          <a:p>
            <a:pPr eaLnBrk="0" hangingPunct="0"/>
            <a:r>
              <a:rPr lang="en-US" sz="2900" b="1" dirty="0">
                <a:solidFill>
                  <a:srgbClr val="000000"/>
                </a:solidFill>
              </a:rPr>
              <a:t>2.   </a:t>
            </a:r>
            <a:r>
              <a:rPr lang="en-US" sz="2900" dirty="0">
                <a:solidFill>
                  <a:srgbClr val="000000"/>
                </a:solidFill>
              </a:rPr>
              <a:t>If the registrar of the post secondary school will not send the validated COA to COBBS, then the student must return the validated COA via:</a:t>
            </a:r>
          </a:p>
          <a:p>
            <a:pPr eaLnBrk="0" hangingPunct="0"/>
            <a:endParaRPr lang="en-US" sz="800" dirty="0">
              <a:solidFill>
                <a:srgbClr val="000000"/>
              </a:solidFill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+mn-lt"/>
              </a:rPr>
              <a:t>mail 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+mn-lt"/>
              </a:rPr>
              <a:t>scan and email </a:t>
            </a:r>
            <a:r>
              <a:rPr lang="en-US" sz="2900" b="1" dirty="0">
                <a:solidFill>
                  <a:srgbClr val="000000"/>
                </a:solidFill>
                <a:latin typeface="+mn-lt"/>
              </a:rPr>
              <a:t>OR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+mn-lt"/>
              </a:rPr>
              <a:t>drop off at the COBSS office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71500"/>
            <a:ext cx="7672388" cy="769938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FAQ’s</a:t>
            </a:r>
          </a:p>
        </p:txBody>
      </p:sp>
    </p:spTree>
    <p:extLst>
      <p:ext uri="{BB962C8B-B14F-4D97-AF65-F5344CB8AC3E}">
        <p14:creationId xmlns:p14="http://schemas.microsoft.com/office/powerpoint/2010/main" val="1703310755"/>
      </p:ext>
    </p:extLst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9552" y="1866304"/>
            <a:ext cx="80105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200" dirty="0">
              <a:solidFill>
                <a:srgbClr val="000000"/>
              </a:solidFill>
            </a:endParaRPr>
          </a:p>
          <a:p>
            <a:pPr eaLnBrk="0" hangingPunct="0"/>
            <a:endParaRPr lang="en-US" sz="12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2900" b="1" dirty="0">
                <a:solidFill>
                  <a:srgbClr val="8E0000"/>
                </a:solidFill>
              </a:rPr>
              <a:t>Answer (</a:t>
            </a:r>
            <a:r>
              <a:rPr lang="en-US" sz="2900" b="1" dirty="0" err="1">
                <a:solidFill>
                  <a:srgbClr val="8E0000"/>
                </a:solidFill>
              </a:rPr>
              <a:t>con’t</a:t>
            </a:r>
            <a:r>
              <a:rPr lang="en-US" sz="2900" b="1" dirty="0">
                <a:solidFill>
                  <a:srgbClr val="8E0000"/>
                </a:solidFill>
              </a:rPr>
              <a:t>): </a:t>
            </a:r>
          </a:p>
          <a:p>
            <a:pPr eaLnBrk="0" hangingPunct="0"/>
            <a:r>
              <a:rPr lang="en-US" sz="1400" b="1" dirty="0">
                <a:solidFill>
                  <a:srgbClr val="8E0000"/>
                </a:solidFill>
              </a:rPr>
              <a:t>  </a:t>
            </a:r>
            <a:endParaRPr lang="en-US" sz="1400" b="1" dirty="0">
              <a:solidFill>
                <a:srgbClr val="FF0066"/>
              </a:solidFill>
            </a:endParaRPr>
          </a:p>
          <a:p>
            <a:pPr eaLnBrk="0" hangingPunct="0"/>
            <a:r>
              <a:rPr lang="en-US" sz="2900" b="1" dirty="0">
                <a:solidFill>
                  <a:srgbClr val="000000"/>
                </a:solidFill>
              </a:rPr>
              <a:t>3.   </a:t>
            </a:r>
            <a:r>
              <a:rPr lang="en-US" sz="2900" dirty="0">
                <a:solidFill>
                  <a:srgbClr val="000000"/>
                </a:solidFill>
              </a:rPr>
              <a:t>If the registrar will not validate the COA, the</a:t>
            </a:r>
          </a:p>
          <a:p>
            <a:pPr eaLnBrk="0" hangingPunct="0"/>
            <a:r>
              <a:rPr lang="en-US" sz="2900" dirty="0">
                <a:solidFill>
                  <a:srgbClr val="000000"/>
                </a:solidFill>
              </a:rPr>
              <a:t>student needs to return two forms to COBSS:</a:t>
            </a:r>
          </a:p>
          <a:p>
            <a:pPr eaLnBrk="0" hangingPunct="0"/>
            <a:endParaRPr lang="en-US" sz="800" dirty="0">
              <a:solidFill>
                <a:srgbClr val="00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900" b="1" dirty="0">
                <a:solidFill>
                  <a:srgbClr val="000000"/>
                </a:solidFill>
              </a:rPr>
              <a:t>the COA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u="sng" dirty="0">
                <a:solidFill>
                  <a:srgbClr val="000000"/>
                </a:solidFill>
              </a:rPr>
              <a:t>and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0000"/>
                </a:solidFill>
              </a:rPr>
              <a:t>	a Verification of Enrolment form from </a:t>
            </a:r>
          </a:p>
          <a:p>
            <a:pPr eaLnBrk="0" hangingPunct="0"/>
            <a:r>
              <a:rPr lang="en-US" sz="2900" b="1" dirty="0">
                <a:solidFill>
                  <a:srgbClr val="000000"/>
                </a:solidFill>
              </a:rPr>
              <a:t>         the post secondary school</a:t>
            </a:r>
            <a:endParaRPr lang="en-US" sz="29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71500"/>
            <a:ext cx="7672388" cy="769938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</a:rPr>
              <a:t>FAQ’s</a:t>
            </a:r>
          </a:p>
        </p:txBody>
      </p:sp>
    </p:spTree>
    <p:extLst>
      <p:ext uri="{BB962C8B-B14F-4D97-AF65-F5344CB8AC3E}">
        <p14:creationId xmlns:p14="http://schemas.microsoft.com/office/powerpoint/2010/main" val="3866029396"/>
      </p:ext>
    </p:extLst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572375" cy="769938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AWARD RECIPIENTS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988840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If your circumstances change after you have received a COBSS award and you are no longer able to use the award before the December 1</a:t>
            </a:r>
            <a:r>
              <a:rPr lang="en-CA" sz="3200" baseline="30000" dirty="0"/>
              <a:t>st</a:t>
            </a:r>
            <a:r>
              <a:rPr lang="en-CA" sz="3200" dirty="0"/>
              <a:t> deadline, </a:t>
            </a:r>
            <a:r>
              <a:rPr lang="en-CA" sz="3200" dirty="0">
                <a:solidFill>
                  <a:srgbClr val="8E0000"/>
                </a:solidFill>
              </a:rPr>
              <a:t>please contact COBSS at </a:t>
            </a:r>
            <a:r>
              <a:rPr lang="en-CA" sz="3200" b="1" dirty="0">
                <a:solidFill>
                  <a:srgbClr val="8E0000"/>
                </a:solidFill>
              </a:rPr>
              <a:t>cobss@shaw.ca</a:t>
            </a:r>
            <a:r>
              <a:rPr lang="en-CA" sz="3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487206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The award money can then be given to an alternate recipient.</a:t>
            </a:r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572375" cy="769938"/>
          </a:xfrm>
          <a:prstGeom prst="rect">
            <a:avLst/>
          </a:prstGeom>
          <a:solidFill>
            <a:srgbClr val="8E0000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</a:rPr>
              <a:t>AWARD RECIPIENTS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314615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If you have any questions regarding an award that you have received, please address all inquiries to COBSS directly at </a:t>
            </a:r>
            <a:r>
              <a:rPr lang="en-CA" sz="3200" b="1" dirty="0">
                <a:solidFill>
                  <a:srgbClr val="8E0000"/>
                </a:solidFill>
              </a:rPr>
              <a:t>cobss@shaw.ca</a:t>
            </a:r>
            <a:r>
              <a:rPr lang="en-CA" sz="3200" dirty="0"/>
              <a:t> and not the award donor.</a:t>
            </a:r>
          </a:p>
        </p:txBody>
      </p:sp>
    </p:spTree>
    <p:extLst>
      <p:ext uri="{BB962C8B-B14F-4D97-AF65-F5344CB8AC3E}">
        <p14:creationId xmlns:p14="http://schemas.microsoft.com/office/powerpoint/2010/main" val="2971042855"/>
      </p:ext>
    </p:extLst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39551" y="1628800"/>
            <a:ext cx="8104414" cy="4896544"/>
          </a:xfrm>
          <a:prstGeom prst="rect">
            <a:avLst/>
          </a:prstGeom>
          <a:ln w="539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to find applicable opportunities: 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</a:t>
            </a:r>
            <a:r>
              <a:rPr kumimoji="0" lang="en-CA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OKM Counselling </a:t>
            </a: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(</a:t>
            </a:r>
            <a:r>
              <a:rPr kumimoji="0" lang="en-CA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Scholarships</a:t>
            </a:r>
            <a:r>
              <a:rPr kumimoji="0" lang="en-CA" alt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Awards</a:t>
            </a:r>
            <a:r>
              <a:rPr kumimoji="0" lang="en-CA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</a:t>
            </a:r>
            <a:r>
              <a:rPr kumimoji="0" lang="en-CA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REMIND</a:t>
            </a: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funding websites (independent research)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potential post-secondary institutions’ funding sites</a:t>
            </a:r>
          </a:p>
          <a:p>
            <a:pPr marL="36576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applicable opportunities and follow up with applications</a:t>
            </a:r>
          </a:p>
          <a:p>
            <a:pPr marL="36576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organized with a calendar to track due dates and deadlines</a:t>
            </a:r>
          </a:p>
          <a:p>
            <a:pPr marL="36576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Independently complete applications (perhaps with family &amp;/or friends as proof-readers </a:t>
            </a: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)</a:t>
            </a: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9551" y="332656"/>
            <a:ext cx="8104414" cy="1080120"/>
          </a:xfrm>
          <a:prstGeom prst="rect">
            <a:avLst/>
          </a:prstGeom>
          <a:solidFill>
            <a:srgbClr val="203864"/>
          </a:solidFill>
          <a:ln w="762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TO DO NEXT?</a:t>
            </a:r>
          </a:p>
        </p:txBody>
      </p:sp>
    </p:spTree>
    <p:extLst>
      <p:ext uri="{BB962C8B-B14F-4D97-AF65-F5344CB8AC3E}">
        <p14:creationId xmlns:p14="http://schemas.microsoft.com/office/powerpoint/2010/main" val="13914629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484784"/>
            <a:ext cx="8352928" cy="5112568"/>
          </a:xfrm>
          <a:prstGeom prst="rect">
            <a:avLst/>
          </a:prstGeom>
          <a:ln w="539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altLang="en-US" sz="1800" b="1" dirty="0">
                <a:solidFill>
                  <a:srgbClr val="0070C0"/>
                </a:solidFill>
                <a:highlight>
                  <a:srgbClr val="FFFF00"/>
                </a:highlight>
              </a:rPr>
              <a:t>Nov. </a:t>
            </a:r>
            <a:r>
              <a:rPr lang="en-CA" altLang="en-US" sz="1800" b="1" dirty="0" smtClean="0">
                <a:solidFill>
                  <a:srgbClr val="0070C0"/>
                </a:solidFill>
                <a:highlight>
                  <a:srgbClr val="FFFF00"/>
                </a:highlight>
              </a:rPr>
              <a:t>30</a:t>
            </a:r>
            <a:r>
              <a:rPr lang="en-CA" altLang="en-US" sz="1800" b="1" baseline="30000" dirty="0" smtClean="0">
                <a:solidFill>
                  <a:srgbClr val="0070C0"/>
                </a:solidFill>
                <a:highlight>
                  <a:srgbClr val="FFFF00"/>
                </a:highlight>
              </a:rPr>
              <a:t>th</a:t>
            </a:r>
            <a:r>
              <a:rPr lang="en-CA" altLang="en-US" sz="1800" b="1" dirty="0" smtClean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CA" altLang="en-US" sz="1800" dirty="0">
                <a:solidFill>
                  <a:srgbClr val="0070C0"/>
                </a:solidFill>
                <a:highlight>
                  <a:srgbClr val="FFFF00"/>
                </a:highlight>
              </a:rPr>
              <a:t>	COBSS applications open</a:t>
            </a:r>
          </a:p>
          <a:p>
            <a:pPr eaLnBrk="1" hangingPunct="1"/>
            <a:r>
              <a:rPr lang="en-CA" altLang="en-US" sz="1800" b="1" dirty="0" smtClean="0">
                <a:solidFill>
                  <a:srgbClr val="0070C0"/>
                </a:solidFill>
              </a:rPr>
              <a:t>Dec</a:t>
            </a:r>
            <a:r>
              <a:rPr lang="en-CA" altLang="en-US" sz="1800" b="1" dirty="0">
                <a:solidFill>
                  <a:srgbClr val="0070C0"/>
                </a:solidFill>
              </a:rPr>
              <a:t>. 1</a:t>
            </a:r>
            <a:r>
              <a:rPr lang="en-CA" altLang="en-US" sz="1800" b="1" baseline="30000" dirty="0">
                <a:solidFill>
                  <a:srgbClr val="0070C0"/>
                </a:solidFill>
              </a:rPr>
              <a:t>st</a:t>
            </a:r>
            <a:r>
              <a:rPr lang="en-CA" altLang="en-US" sz="1800" b="1" dirty="0">
                <a:solidFill>
                  <a:srgbClr val="0070C0"/>
                </a:solidFill>
              </a:rPr>
              <a:t>	</a:t>
            </a:r>
            <a:r>
              <a:rPr lang="en-CA" altLang="en-US" sz="1800" dirty="0">
                <a:solidFill>
                  <a:srgbClr val="0070C0"/>
                </a:solidFill>
              </a:rPr>
              <a:t>UBC application deadline for awards and early admissions</a:t>
            </a:r>
          </a:p>
          <a:p>
            <a:pPr eaLnBrk="1" hangingPunct="1"/>
            <a:r>
              <a:rPr lang="en-US" altLang="en-US" sz="1800" b="1" dirty="0" smtClean="0">
                <a:solidFill>
                  <a:srgbClr val="C00000"/>
                </a:solidFill>
              </a:rPr>
              <a:t>Jan</a:t>
            </a:r>
            <a:r>
              <a:rPr lang="en-US" altLang="en-US" sz="1800" b="1" dirty="0">
                <a:solidFill>
                  <a:srgbClr val="C00000"/>
                </a:solidFill>
              </a:rPr>
              <a:t>. 3</a:t>
            </a:r>
            <a:r>
              <a:rPr lang="en-US" altLang="en-US" sz="1800" b="1" baseline="30000" dirty="0">
                <a:solidFill>
                  <a:srgbClr val="C00000"/>
                </a:solidFill>
              </a:rPr>
              <a:t>rd</a:t>
            </a:r>
            <a:r>
              <a:rPr lang="en-US" altLang="en-US" sz="1800" b="1" dirty="0">
                <a:solidFill>
                  <a:srgbClr val="C00000"/>
                </a:solidFill>
              </a:rPr>
              <a:t>	</a:t>
            </a:r>
            <a:r>
              <a:rPr lang="en-US" altLang="en-US" sz="1800" dirty="0" smtClean="0">
                <a:solidFill>
                  <a:srgbClr val="C00000"/>
                </a:solidFill>
              </a:rPr>
              <a:t>OKM </a:t>
            </a:r>
            <a:r>
              <a:rPr lang="en-US" altLang="en-US" sz="1800" dirty="0">
                <a:solidFill>
                  <a:srgbClr val="C00000"/>
                </a:solidFill>
              </a:rPr>
              <a:t>classes resume after winter break</a:t>
            </a:r>
          </a:p>
          <a:p>
            <a:pPr eaLnBrk="1" hangingPunct="1"/>
            <a:r>
              <a:rPr lang="en-US" altLang="en-US" sz="1800" b="1" dirty="0">
                <a:solidFill>
                  <a:srgbClr val="0070C0"/>
                </a:solidFill>
              </a:rPr>
              <a:t>Jan. 9</a:t>
            </a:r>
            <a:r>
              <a:rPr lang="en-US" altLang="en-US" sz="1800" b="1" baseline="30000" dirty="0">
                <a:solidFill>
                  <a:srgbClr val="0070C0"/>
                </a:solidFill>
              </a:rPr>
              <a:t>th</a:t>
            </a:r>
            <a:r>
              <a:rPr lang="en-US" altLang="en-US" sz="1800" b="1" dirty="0">
                <a:solidFill>
                  <a:srgbClr val="0070C0"/>
                </a:solidFill>
              </a:rPr>
              <a:t> </a:t>
            </a:r>
            <a:r>
              <a:rPr lang="en-US" altLang="en-US" sz="1800" dirty="0">
                <a:solidFill>
                  <a:srgbClr val="0070C0"/>
                </a:solidFill>
              </a:rPr>
              <a:t>	COBSS APPLICATION CLOSES @ 11:59pm</a:t>
            </a:r>
          </a:p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Jan. 10</a:t>
            </a:r>
            <a:r>
              <a:rPr lang="en-US" altLang="en-US" sz="1800" b="1" baseline="30000" dirty="0">
                <a:solidFill>
                  <a:srgbClr val="C00000"/>
                </a:solidFill>
                <a:highlight>
                  <a:srgbClr val="FFFF00"/>
                </a:highlight>
              </a:rPr>
              <a:t>th</a:t>
            </a:r>
            <a:r>
              <a:rPr lang="en-US" altLang="en-US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1800" dirty="0">
                <a:solidFill>
                  <a:srgbClr val="C00000"/>
                </a:solidFill>
                <a:highlight>
                  <a:srgbClr val="FFFF00"/>
                </a:highlight>
              </a:rPr>
              <a:t>	Paper copy of COBSS application due to Counsellors by 9am</a:t>
            </a:r>
            <a:endParaRPr lang="en-CA" altLang="en-US" sz="18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eaLnBrk="1" hangingPunct="1"/>
            <a:r>
              <a:rPr lang="en-CA" altLang="en-US" sz="1800" b="1" dirty="0">
                <a:solidFill>
                  <a:srgbClr val="0070C0"/>
                </a:solidFill>
              </a:rPr>
              <a:t>Jan. 15</a:t>
            </a:r>
            <a:r>
              <a:rPr lang="en-CA" altLang="en-US" sz="1800" b="1" baseline="30000" dirty="0">
                <a:solidFill>
                  <a:srgbClr val="0070C0"/>
                </a:solidFill>
              </a:rPr>
              <a:t>th</a:t>
            </a:r>
            <a:r>
              <a:rPr lang="en-CA" altLang="en-US" sz="1800" b="1" dirty="0">
                <a:solidFill>
                  <a:srgbClr val="0070C0"/>
                </a:solidFill>
              </a:rPr>
              <a:t>  </a:t>
            </a:r>
            <a:r>
              <a:rPr lang="en-CA" altLang="en-US" sz="1800" dirty="0">
                <a:solidFill>
                  <a:srgbClr val="0070C0"/>
                </a:solidFill>
              </a:rPr>
              <a:t>	UBC application general deadline</a:t>
            </a:r>
          </a:p>
          <a:p>
            <a:pPr eaLnBrk="1" hangingPunct="1"/>
            <a:r>
              <a:rPr lang="en-CA" altLang="en-US" sz="1800" b="1" dirty="0" smtClean="0">
                <a:solidFill>
                  <a:srgbClr val="FF0000"/>
                </a:solidFill>
              </a:rPr>
              <a:t>Jan</a:t>
            </a:r>
            <a:r>
              <a:rPr lang="en-CA" altLang="en-US" sz="1800" b="1" dirty="0">
                <a:solidFill>
                  <a:srgbClr val="FF0000"/>
                </a:solidFill>
              </a:rPr>
              <a:t>. 27</a:t>
            </a:r>
            <a:r>
              <a:rPr lang="en-CA" altLang="en-US" sz="1800" b="1" baseline="30000" dirty="0">
                <a:solidFill>
                  <a:srgbClr val="FF0000"/>
                </a:solidFill>
              </a:rPr>
              <a:t>th</a:t>
            </a:r>
            <a:r>
              <a:rPr lang="en-CA" altLang="en-US" sz="1800" b="1" dirty="0">
                <a:solidFill>
                  <a:srgbClr val="FF0000"/>
                </a:solidFill>
              </a:rPr>
              <a:t> </a:t>
            </a:r>
            <a:r>
              <a:rPr lang="en-CA" altLang="en-US" sz="1800" dirty="0">
                <a:solidFill>
                  <a:srgbClr val="FF0000"/>
                </a:solidFill>
              </a:rPr>
              <a:t>	Semester Turn Around (no classes)</a:t>
            </a:r>
          </a:p>
          <a:p>
            <a:pPr eaLnBrk="1" hangingPunct="1"/>
            <a:r>
              <a:rPr lang="en-CA" altLang="en-US" sz="1800" b="1" dirty="0">
                <a:solidFill>
                  <a:srgbClr val="0070C0"/>
                </a:solidFill>
              </a:rPr>
              <a:t>Jan. 30</a:t>
            </a:r>
            <a:r>
              <a:rPr lang="en-CA" altLang="en-US" sz="1800" b="1" baseline="30000" dirty="0">
                <a:solidFill>
                  <a:srgbClr val="0070C0"/>
                </a:solidFill>
              </a:rPr>
              <a:t>th</a:t>
            </a:r>
            <a:r>
              <a:rPr lang="en-CA" altLang="en-US" sz="1800" b="1" dirty="0">
                <a:solidFill>
                  <a:srgbClr val="0070C0"/>
                </a:solidFill>
              </a:rPr>
              <a:t> </a:t>
            </a:r>
            <a:r>
              <a:rPr lang="en-CA" altLang="en-US" sz="1800" dirty="0">
                <a:solidFill>
                  <a:srgbClr val="0070C0"/>
                </a:solidFill>
              </a:rPr>
              <a:t>	Semester 2 starts</a:t>
            </a:r>
          </a:p>
          <a:p>
            <a:pPr eaLnBrk="1" hangingPunct="1"/>
            <a:r>
              <a:rPr lang="en-CA" altLang="en-US" sz="1800" b="1" dirty="0" smtClean="0">
                <a:solidFill>
                  <a:srgbClr val="C00000"/>
                </a:solidFill>
              </a:rPr>
              <a:t>March </a:t>
            </a:r>
            <a:r>
              <a:rPr lang="en-CA" altLang="en-US" sz="1800" b="1" dirty="0">
                <a:solidFill>
                  <a:srgbClr val="C00000"/>
                </a:solidFill>
              </a:rPr>
              <a:t>10</a:t>
            </a:r>
            <a:r>
              <a:rPr lang="en-CA" altLang="en-US" sz="1800" b="1" baseline="30000" dirty="0">
                <a:solidFill>
                  <a:srgbClr val="C00000"/>
                </a:solidFill>
              </a:rPr>
              <a:t>th</a:t>
            </a:r>
            <a:r>
              <a:rPr lang="en-CA" altLang="en-US" sz="1800" b="1" dirty="0">
                <a:solidFill>
                  <a:srgbClr val="C00000"/>
                </a:solidFill>
              </a:rPr>
              <a:t> </a:t>
            </a:r>
            <a:r>
              <a:rPr lang="en-CA" altLang="en-US" sz="1800" dirty="0">
                <a:solidFill>
                  <a:srgbClr val="C00000"/>
                </a:solidFill>
              </a:rPr>
              <a:t>	OC Entrance Award Applications due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kumimoji="0" lang="en-C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332656"/>
            <a:ext cx="8352928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UPCOMING DATES:</a:t>
            </a:r>
          </a:p>
        </p:txBody>
      </p:sp>
    </p:spTree>
    <p:extLst>
      <p:ext uri="{BB962C8B-B14F-4D97-AF65-F5344CB8AC3E}">
        <p14:creationId xmlns:p14="http://schemas.microsoft.com/office/powerpoint/2010/main" val="37122578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et star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57192"/>
            <a:ext cx="4968552" cy="15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44824"/>
            <a:ext cx="88569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REMEMBER TO THOROUGHLY &amp; CAREFULLY READ THROUGH THE COBSS INSTRUCTIONS! 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i="1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Afterwards, if you need help or further information,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Arial" pitchFamily="34" charset="0"/>
              </a:rPr>
              <a:t>please see your counsellor</a:t>
            </a:r>
            <a:r>
              <a:rPr kumimoji="0" lang="en-US" sz="24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 dirty="0" smtClean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Ms. Mackereth</a:t>
            </a:r>
            <a:r>
              <a:rPr kumimoji="0" lang="en-US" sz="2800" b="0" i="0" u="none" strike="noStrike" kern="10" cap="none" spc="0" normalizeH="0" noProof="0" dirty="0" smtClean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			</a:t>
            </a:r>
            <a:r>
              <a:rPr lang="en-US" sz="2800" kern="10" dirty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800" b="0" i="0" u="none" strike="noStrike" kern="10" cap="none" spc="0" normalizeH="0" noProof="0" dirty="0" smtClean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Ms. Dishaw</a:t>
            </a:r>
            <a:endParaRPr kumimoji="0" lang="en-US" sz="2800" b="0" i="0" u="none" strike="noStrike" kern="10" cap="none" spc="0" normalizeH="0" baseline="0" noProof="0" dirty="0">
              <a:ln w="9525">
                <a:solidFill>
                  <a:srgbClr val="A72611"/>
                </a:solidFill>
                <a:round/>
                <a:headEnd/>
                <a:tailEnd/>
              </a:ln>
              <a:solidFill>
                <a:srgbClr val="A726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 dirty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</a:t>
            </a:r>
            <a:r>
              <a:rPr kumimoji="0" lang="en-US" sz="2800" b="0" i="0" u="none" strike="noStrike" kern="10" cap="none" spc="0" normalizeH="0" baseline="0" noProof="0" dirty="0" smtClean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2800" kern="10" dirty="0" smtClean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kumimoji="0" lang="en-US" sz="2800" b="0" i="0" u="none" strike="noStrike" kern="10" cap="none" spc="0" normalizeH="0" baseline="0" noProof="0" dirty="0" smtClean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K)               		 		 (L -</a:t>
            </a:r>
            <a:r>
              <a:rPr kumimoji="0" lang="en-US" sz="2800" b="0" i="0" u="none" strike="noStrike" kern="10" cap="none" spc="0" normalizeH="0" noProof="0" dirty="0" smtClean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Z</a:t>
            </a:r>
            <a:r>
              <a:rPr kumimoji="0" lang="en-US" sz="2800" b="0" i="0" u="none" strike="noStrike" kern="10" cap="none" spc="0" normalizeH="0" baseline="0" noProof="0" dirty="0" smtClean="0">
                <a:ln w="9525">
                  <a:solidFill>
                    <a:srgbClr val="A72611"/>
                  </a:solidFill>
                  <a:round/>
                  <a:headEnd/>
                  <a:tailEnd/>
                </a:ln>
                <a:solidFill>
                  <a:srgbClr val="A726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endParaRPr kumimoji="0" lang="en-US" sz="1800" b="0" i="0" u="none" strike="noStrike" kern="10" cap="none" spc="0" normalizeH="0" baseline="0" noProof="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0" cap="none" spc="0" normalizeH="0" baseline="0" noProof="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268" y="325854"/>
            <a:ext cx="8432204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LUCK ON YOUR APPLICATIONS!</a:t>
            </a:r>
          </a:p>
        </p:txBody>
      </p:sp>
    </p:spTree>
    <p:extLst>
      <p:ext uri="{BB962C8B-B14F-4D97-AF65-F5344CB8AC3E}">
        <p14:creationId xmlns:p14="http://schemas.microsoft.com/office/powerpoint/2010/main" val="1669269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68407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presentation will be posted on the OKM Counselling Website:</a:t>
            </a:r>
          </a:p>
          <a:p>
            <a:endParaRPr lang="en-US" dirty="0"/>
          </a:p>
          <a:p>
            <a:r>
              <a:rPr lang="en-US" sz="3200" dirty="0">
                <a:hlinkClick r:id="rId2"/>
              </a:rPr>
              <a:t>http://okmcounselling.weebly.com</a:t>
            </a:r>
            <a:r>
              <a:rPr lang="en-US" sz="3200" dirty="0" smtClean="0">
                <a:hlinkClick r:id="rId2"/>
              </a:rPr>
              <a:t>/</a:t>
            </a:r>
            <a:r>
              <a:rPr lang="en-US" sz="3200" dirty="0" smtClean="0"/>
              <a:t>, </a:t>
            </a:r>
            <a:r>
              <a:rPr lang="en-US" dirty="0" smtClean="0"/>
              <a:t>Click on GRADS, and Scholarship/Awards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3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16DD76B-C825-4869-8C2D-E17DDFF0994D}"/>
              </a:ext>
            </a:extLst>
          </p:cNvPr>
          <p:cNvSpPr txBox="1">
            <a:spLocks/>
          </p:cNvSpPr>
          <p:nvPr/>
        </p:nvSpPr>
        <p:spPr>
          <a:xfrm>
            <a:off x="457201" y="1752600"/>
            <a:ext cx="8229600" cy="464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to:  </a:t>
            </a: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 action="ppaction://hlinkfile"/>
              </a:rPr>
              <a:t>educationplannerbc.ca</a:t>
            </a:r>
            <a:endParaRPr kumimoji="0" lang="en-CA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Scroll down to </a:t>
            </a:r>
            <a:r>
              <a:rPr kumimoji="0" lang="en-CA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</a:t>
            </a: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section.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Calibri Italic" panose="020F05020202040A0204" pitchFamily="34" charset="0"/>
              <a:cs typeface="Calibri Italic" panose="020F05020202040A0204" pitchFamily="34" charset="0"/>
              <a:sym typeface="Calibri Italic" panose="020F05020202040A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Calibri Italic" panose="020F05020202040A0204" pitchFamily="34" charset="0"/>
              <a:cs typeface="Calibri Italic" panose="020F05020202040A0204" pitchFamily="34" charset="0"/>
              <a:sym typeface="Calibri Italic" panose="020F05020202040A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Calibri Italic" panose="020F05020202040A0204" pitchFamily="34" charset="0"/>
              <a:cs typeface="Calibri Italic" panose="020F05020202040A0204" pitchFamily="34" charset="0"/>
              <a:sym typeface="Calibri Italic" panose="020F05020202040A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Calibri Italic" panose="020F05020202040A0204" pitchFamily="34" charset="0"/>
              <a:cs typeface="Calibri Italic" panose="020F05020202040A0204" pitchFamily="34" charset="0"/>
              <a:sym typeface="Calibri Italic" panose="020F05020202040A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Calibri Italic" panose="020F05020202040A0204" pitchFamily="34" charset="0"/>
              <a:cs typeface="Calibri Italic" panose="020F05020202040A0204" pitchFamily="34" charset="0"/>
              <a:sym typeface="Calibri Italic" panose="020F05020202040A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accent1">
              <a:lumMod val="50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CA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 for Funding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1013E-44E3-4CD7-BF1A-B22BA97EE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3065">
            <a:off x="3641817" y="3929725"/>
            <a:ext cx="2148071" cy="1398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2C1F9-8F1F-4E6D-9229-D767FC525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723" y="2276872"/>
            <a:ext cx="2705125" cy="2733675"/>
          </a:xfrm>
          <a:prstGeom prst="rect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241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6F49-057D-47A0-8BD7-B0DDB7F489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a Successful Scholarship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C7D46-9F3B-4D18-8E5F-7E7193EE4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036138"/>
            <a:ext cx="8062664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 your research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Read the Criteria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Make a Calendar of Deadlines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Gather references letters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(*verify if needed)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Create a scholarship portfolio-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reuse/recycle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Gather an updated transcript 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Proof read your applications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06133-784B-4E41-B4C9-A1B107B8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29" y="2132856"/>
            <a:ext cx="838200" cy="35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5259D-13B4-4F5F-A8DF-1AC13E35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7" y="2686117"/>
            <a:ext cx="857250" cy="352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8DC6E-9EB7-4F13-B079-3CC530497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97" y="3213615"/>
            <a:ext cx="819150" cy="36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658C5-8293-4831-B17D-4F00E5EEE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09" y="3734172"/>
            <a:ext cx="857250" cy="34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0CE2F-9925-4563-BBF4-3B8B567C8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29" y="4291186"/>
            <a:ext cx="876300" cy="36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44040-C2EA-4DB1-BD70-1B64C4D1AA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5301208"/>
            <a:ext cx="866775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B7DA8A-BE95-4608-BFD6-B26FD2D41E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4823817"/>
            <a:ext cx="857250" cy="333375"/>
          </a:xfrm>
          <a:prstGeom prst="rect">
            <a:avLst/>
          </a:prstGeom>
        </p:spPr>
      </p:pic>
      <p:pic>
        <p:nvPicPr>
          <p:cNvPr id="1028" name="Picture 4" descr="7 Reasons Why Being Organized Boosts Productivity - The Productivity Experts">
            <a:extLst>
              <a:ext uri="{FF2B5EF4-FFF2-40B4-BE49-F238E27FC236}">
                <a16:creationId xmlns:a16="http://schemas.microsoft.com/office/drawing/2014/main" id="{CB3976EC-5E65-44B4-99FC-93EE3950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1208"/>
            <a:ext cx="1612608" cy="10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50000"/>
            </a:schemeClr>
          </a:solidFill>
          <a:ln w="76200"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Funding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36504"/>
          </a:xfrm>
          <a:noFill/>
          <a:ln>
            <a:noFill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C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Ministry of Education Scholarships</a:t>
            </a:r>
          </a:p>
          <a:p>
            <a:pPr marL="982980" lvl="2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C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Achievement Scholarships - $1,250</a:t>
            </a:r>
          </a:p>
          <a:p>
            <a:pPr marL="982980" lvl="2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C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Excellence Scholarships - $5,000</a:t>
            </a:r>
          </a:p>
          <a:p>
            <a:pPr marL="982980" lvl="2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C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to Education Scholarships - $5,000</a:t>
            </a:r>
          </a:p>
          <a:p>
            <a:pPr marL="982980" lvl="2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C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/ Authority Scholarships - $1,250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CA" sz="1600" b="1" dirty="0">
              <a:solidFill>
                <a:srgbClr val="A72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C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COBSS</a:t>
            </a:r>
          </a:p>
          <a:p>
            <a:pPr marL="857250" lvl="1" indent="-457200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One Application, 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500+ awards</a:t>
            </a:r>
          </a:p>
          <a:p>
            <a:pPr marL="857250" lvl="1" indent="-457200" eaLnBrk="1" hangingPunct="1">
              <a:defRPr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C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C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Specific Funding</a:t>
            </a:r>
          </a:p>
          <a:p>
            <a:pPr marL="857250" lvl="1" indent="-457200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Institution specific that may be automatically awarded to students based on PSI application or require a separate, specific application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1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9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348&quot;/&gt;&lt;/object&gt;&lt;object type=&quot;3&quot; unique_id=&quot;10006&quot;&gt;&lt;property id=&quot;20148&quot; value=&quot;5&quot;/&gt;&lt;property id=&quot;20300&quot; value=&quot;Slide 4&quot;/&gt;&lt;property id=&quot;20307&quot; value=&quot;361&quot;/&gt;&lt;/object&gt;&lt;object type=&quot;3&quot; unique_id=&quot;10007&quot;&gt;&lt;property id=&quot;20148&quot; value=&quot;5&quot;/&gt;&lt;property id=&quot;20300&quot; value=&quot;Slide 5 - &amp;quot;Selection is based on the following three areas:&amp;quot;&quot;/&gt;&lt;property id=&quot;20307&quot; value=&quot;301&quot;/&gt;&lt;/object&gt;&lt;object type=&quot;3&quot; unique_id=&quot;10009&quot;&gt;&lt;property id=&quot;20148&quot; value=&quot;5&quot;/&gt;&lt;property id=&quot;20300&quot; value=&quot;Slide 7&quot;/&gt;&lt;property id=&quot;20307&quot; value=&quot;383&quot;/&gt;&lt;/object&gt;&lt;object type=&quot;3&quot; unique_id=&quot;10010&quot;&gt;&lt;property id=&quot;20148&quot; value=&quot;5&quot;/&gt;&lt;property id=&quot;20300&quot; value=&quot;Slide 8&quot;/&gt;&lt;property id=&quot;20307&quot; value=&quot;326&quot;/&gt;&lt;/object&gt;&lt;object type=&quot;3&quot; unique_id=&quot;10011&quot;&gt;&lt;property id=&quot;20148&quot; value=&quot;5&quot;/&gt;&lt;property id=&quot;20300&quot; value=&quot;Slide 9&quot;/&gt;&lt;property id=&quot;20307&quot; value=&quot;327&quot;/&gt;&lt;/object&gt;&lt;object type=&quot;3&quot; unique_id=&quot;10012&quot;&gt;&lt;property id=&quot;20148&quot; value=&quot;5&quot;/&gt;&lt;property id=&quot;20300&quot; value=&quot;Slide 10&quot;/&gt;&lt;property id=&quot;20307&quot; value=&quot;331&quot;/&gt;&lt;/object&gt;&lt;object type=&quot;3&quot; unique_id=&quot;10013&quot;&gt;&lt;property id=&quot;20148&quot; value=&quot;5&quot;/&gt;&lt;property id=&quot;20300&quot; value=&quot;Slide 11&quot;/&gt;&lt;property id=&quot;20307&quot; value=&quot;335&quot;/&gt;&lt;/object&gt;&lt;object type=&quot;3&quot; unique_id=&quot;10014&quot;&gt;&lt;property id=&quot;20148&quot; value=&quot;5&quot;/&gt;&lt;property id=&quot;20300&quot; value=&quot;Slide 12&quot;/&gt;&lt;property id=&quot;20307&quot; value=&quot;306&quot;/&gt;&lt;/object&gt;&lt;object type=&quot;3&quot; unique_id=&quot;10015&quot;&gt;&lt;property id=&quot;20148&quot; value=&quot;5&quot;/&gt;&lt;property id=&quot;20300&quot; value=&quot;Slide 13&quot;/&gt;&lt;property id=&quot;20307&quot; value=&quot;343&quot;/&gt;&lt;/object&gt;&lt;object type=&quot;3&quot; unique_id=&quot;10016&quot;&gt;&lt;property id=&quot;20148&quot; value=&quot;5&quot;/&gt;&lt;property id=&quot;20300&quot; value=&quot;Slide 14&quot;/&gt;&lt;property id=&quot;20307&quot; value=&quot;307&quot;/&gt;&lt;/object&gt;&lt;object type=&quot;3&quot; unique_id=&quot;10017&quot;&gt;&lt;property id=&quot;20148&quot; value=&quot;5&quot;/&gt;&lt;property id=&quot;20300&quot; value=&quot;Slide 15&quot;/&gt;&lt;property id=&quot;20307&quot; value=&quot;325&quot;/&gt;&lt;/object&gt;&lt;object type=&quot;3&quot; unique_id=&quot;10019&quot;&gt;&lt;property id=&quot;20148&quot; value=&quot;5&quot;/&gt;&lt;property id=&quot;20300&quot; value=&quot;Slide 16&quot;/&gt;&lt;property id=&quot;20307&quot; value=&quot;312&quot;/&gt;&lt;/object&gt;&lt;object type=&quot;3&quot; unique_id=&quot;10020&quot;&gt;&lt;property id=&quot;20148&quot; value=&quot;5&quot;/&gt;&lt;property id=&quot;20300&quot; value=&quot;Slide 18&quot;/&gt;&lt;property id=&quot;20307&quot; value=&quot;362&quot;/&gt;&lt;/object&gt;&lt;object type=&quot;3&quot; unique_id=&quot;10021&quot;&gt;&lt;property id=&quot;20148&quot; value=&quot;5&quot;/&gt;&lt;property id=&quot;20300&quot; value=&quot;Slide 19&quot;/&gt;&lt;property id=&quot;20307&quot; value=&quot;363&quot;/&gt;&lt;/object&gt;&lt;object type=&quot;3&quot; unique_id=&quot;10022&quot;&gt;&lt;property id=&quot;20148&quot; value=&quot;5&quot;/&gt;&lt;property id=&quot;20300&quot; value=&quot;Slide 20&quot;/&gt;&lt;property id=&quot;20307&quot; value=&quot;364&quot;/&gt;&lt;/object&gt;&lt;object type=&quot;3&quot; unique_id=&quot;10023&quot;&gt;&lt;property id=&quot;20148&quot; value=&quot;5&quot;/&gt;&lt;property id=&quot;20300&quot; value=&quot;Slide 17&quot;/&gt;&lt;property id=&quot;20307&quot; value=&quot;365&quot;/&gt;&lt;/object&gt;&lt;object type=&quot;3&quot; unique_id=&quot;10024&quot;&gt;&lt;property id=&quot;20148&quot; value=&quot;5&quot;/&gt;&lt;property id=&quot;20300&quot; value=&quot;Slide 21&quot;/&gt;&lt;property id=&quot;20307&quot; value=&quot;336&quot;/&gt;&lt;/object&gt;&lt;object type=&quot;3&quot; unique_id=&quot;10026&quot;&gt;&lt;property id=&quot;20148&quot; value=&quot;5&quot;/&gt;&lt;property id=&quot;20300&quot; value=&quot;Slide 23&quot;/&gt;&lt;property id=&quot;20307&quot; value=&quot;316&quot;/&gt;&lt;/object&gt;&lt;object type=&quot;3&quot; unique_id=&quot;10028&quot;&gt;&lt;property id=&quot;20148&quot; value=&quot;5&quot;/&gt;&lt;property id=&quot;20300&quot; value=&quot;Slide 24&quot;/&gt;&lt;property id=&quot;20307&quot; value=&quot;317&quot;/&gt;&lt;/object&gt;&lt;object type=&quot;3&quot; unique_id=&quot;10029&quot;&gt;&lt;property id=&quot;20148&quot; value=&quot;5&quot;/&gt;&lt;property id=&quot;20300&quot; value=&quot;Slide 25&quot;/&gt;&lt;property id=&quot;20307&quot; value=&quot;332&quot;/&gt;&lt;/object&gt;&lt;object type=&quot;3&quot; unique_id=&quot;10030&quot;&gt;&lt;property id=&quot;20148&quot; value=&quot;5&quot;/&gt;&lt;property id=&quot;20300&quot; value=&quot;Slide 26&quot;/&gt;&lt;property id=&quot;20307&quot; value=&quot;318&quot;/&gt;&lt;/object&gt;&lt;object type=&quot;3&quot; unique_id=&quot;10031&quot;&gt;&lt;property id=&quot;20148&quot; value=&quot;5&quot;/&gt;&lt;property id=&quot;20300&quot; value=&quot;Slide 27&quot;/&gt;&lt;property id=&quot;20307&quot; value=&quot;334&quot;/&gt;&lt;/object&gt;&lt;object type=&quot;3&quot; unique_id=&quot;10032&quot;&gt;&lt;property id=&quot;20148&quot; value=&quot;5&quot;/&gt;&lt;property id=&quot;20300&quot; value=&quot;Slide 28&quot;/&gt;&lt;property id=&quot;20307&quot; value=&quot;319&quot;/&gt;&lt;/object&gt;&lt;object type=&quot;3&quot; unique_id=&quot;10033&quot;&gt;&lt;property id=&quot;20148&quot; value=&quot;5&quot;/&gt;&lt;property id=&quot;20300&quot; value=&quot;Slide 29&quot;/&gt;&lt;property id=&quot;20307&quot; value=&quot;384&quot;/&gt;&lt;/object&gt;&lt;object type=&quot;3&quot; unique_id=&quot;10034&quot;&gt;&lt;property id=&quot;20148&quot; value=&quot;5&quot;/&gt;&lt;property id=&quot;20300&quot; value=&quot;Slide 30&quot;/&gt;&lt;property id=&quot;20307&quot; value=&quot;373&quot;/&gt;&lt;/object&gt;&lt;object type=&quot;3&quot; unique_id=&quot;10035&quot;&gt;&lt;property id=&quot;20148&quot; value=&quot;5&quot;/&gt;&lt;property id=&quot;20300&quot; value=&quot;Slide 31&quot;/&gt;&lt;property id=&quot;20307&quot; value=&quot;367&quot;/&gt;&lt;/object&gt;&lt;object type=&quot;3&quot; unique_id=&quot;10037&quot;&gt;&lt;property id=&quot;20148&quot; value=&quot;5&quot;/&gt;&lt;property id=&quot;20300&quot; value=&quot;Slide 32&quot;/&gt;&lt;property id=&quot;20307&quot; value=&quot;322&quot;/&gt;&lt;/object&gt;&lt;object type=&quot;3&quot; unique_id=&quot;10038&quot;&gt;&lt;property id=&quot;20148&quot; value=&quot;5&quot;/&gt;&lt;property id=&quot;20300&quot; value=&quot;Slide 33&quot;/&gt;&lt;property id=&quot;20307&quot; value=&quot;323&quot;/&gt;&lt;/object&gt;&lt;object type=&quot;3&quot; unique_id=&quot;10039&quot;&gt;&lt;property id=&quot;20148&quot; value=&quot;5&quot;/&gt;&lt;property id=&quot;20300&quot; value=&quot;Slide 34&quot;/&gt;&lt;property id=&quot;20307&quot; value=&quot;337&quot;/&gt;&lt;/object&gt;&lt;object type=&quot;3&quot; unique_id=&quot;10040&quot;&gt;&lt;property id=&quot;20148&quot; value=&quot;5&quot;/&gt;&lt;property id=&quot;20300&quot; value=&quot;Slide 35&quot;/&gt;&lt;property id=&quot;20307&quot; value=&quot;375&quot;/&gt;&lt;/object&gt;&lt;object type=&quot;3&quot; unique_id=&quot;10042&quot;&gt;&lt;property id=&quot;20148&quot; value=&quot;5&quot;/&gt;&lt;property id=&quot;20300&quot; value=&quot;Slide 37&quot;/&gt;&lt;property id=&quot;20307&quot; value=&quot;267&quot;/&gt;&lt;/object&gt;&lt;object type=&quot;3&quot; unique_id=&quot;10043&quot;&gt;&lt;property id=&quot;20148&quot; value=&quot;5&quot;/&gt;&lt;property id=&quot;20300&quot; value=&quot;Slide 38&quot;/&gt;&lt;property id=&quot;20307&quot; value=&quot;269&quot;/&gt;&lt;/object&gt;&lt;object type=&quot;3&quot; unique_id=&quot;10044&quot;&gt;&lt;property id=&quot;20148&quot; value=&quot;5&quot;/&gt;&lt;property id=&quot;20300&quot; value=&quot;Slide 39&quot;/&gt;&lt;property id=&quot;20307&quot; value=&quot;368&quot;/&gt;&lt;/object&gt;&lt;object type=&quot;3&quot; unique_id=&quot;10045&quot;&gt;&lt;property id=&quot;20148&quot; value=&quot;5&quot;/&gt;&lt;property id=&quot;20300&quot; value=&quot;Slide 40&quot;/&gt;&lt;property id=&quot;20307&quot; value=&quot;376&quot;/&gt;&lt;/object&gt;&lt;object type=&quot;3&quot; unique_id=&quot;10046&quot;&gt;&lt;property id=&quot;20148&quot; value=&quot;5&quot;/&gt;&lt;property id=&quot;20300&quot; value=&quot;Slide 41&quot;/&gt;&lt;property id=&quot;20307&quot; value=&quot;369&quot;/&gt;&lt;/object&gt;&lt;object type=&quot;3&quot; unique_id=&quot;10047&quot;&gt;&lt;property id=&quot;20148&quot; value=&quot;5&quot;/&gt;&lt;property id=&quot;20300&quot; value=&quot;Slide 42&quot;/&gt;&lt;property id=&quot;20307&quot; value=&quot;370&quot;/&gt;&lt;/object&gt;&lt;object type=&quot;3&quot; unique_id=&quot;10048&quot;&gt;&lt;property id=&quot;20148&quot; value=&quot;5&quot;/&gt;&lt;property id=&quot;20300&quot; value=&quot;Slide 43&quot;/&gt;&lt;property id=&quot;20307&quot; value=&quot;371&quot;/&gt;&lt;/object&gt;&lt;object type=&quot;3&quot; unique_id=&quot;10049&quot;&gt;&lt;property id=&quot;20148&quot; value=&quot;5&quot;/&gt;&lt;property id=&quot;20300&quot; value=&quot;Slide 44&quot;/&gt;&lt;property id=&quot;20307&quot; value=&quot;377&quot;/&gt;&lt;/object&gt;&lt;object type=&quot;3&quot; unique_id=&quot;10050&quot;&gt;&lt;property id=&quot;20148&quot; value=&quot;5&quot;/&gt;&lt;property id=&quot;20300&quot; value=&quot;Slide 45&quot;/&gt;&lt;property id=&quot;20307&quot; value=&quot;378&quot;/&gt;&lt;/object&gt;&lt;object type=&quot;3&quot; unique_id=&quot;10051&quot;&gt;&lt;property id=&quot;20148&quot; value=&quot;5&quot;/&gt;&lt;property id=&quot;20300&quot; value=&quot;Slide 46&quot;/&gt;&lt;property id=&quot;20307&quot; value=&quot;342&quot;/&gt;&lt;/object&gt;&lt;object type=&quot;3&quot; unique_id=&quot;10052&quot;&gt;&lt;property id=&quot;20148&quot; value=&quot;5&quot;/&gt;&lt;property id=&quot;20300&quot; value=&quot;Slide 47&quot;/&gt;&lt;property id=&quot;20307&quot; value=&quot;358&quot;/&gt;&lt;/object&gt;&lt;object type=&quot;3&quot; unique_id=&quot;10053&quot;&gt;&lt;property id=&quot;20148&quot; value=&quot;5&quot;/&gt;&lt;property id=&quot;20300&quot; value=&quot;Slide 48&quot;/&gt;&lt;property id=&quot;20307&quot; value=&quot;372&quot;/&gt;&lt;/object&gt;&lt;object type=&quot;3&quot; unique_id=&quot;10315&quot;&gt;&lt;property id=&quot;20148&quot; value=&quot;5&quot;/&gt;&lt;property id=&quot;20300&quot; value=&quot;Slide 22&quot;/&gt;&lt;property id=&quot;20307&quot; value=&quot;385&quot;/&gt;&lt;/object&gt;&lt;object type=&quot;3&quot; unique_id=&quot;10733&quot;&gt;&lt;property id=&quot;20148&quot; value=&quot;5&quot;/&gt;&lt;property id=&quot;20300&quot; value=&quot;Slide 6&quot;/&gt;&lt;property id=&quot;20307&quot; value=&quot;387&quot;/&gt;&lt;/object&gt;&lt;object type=&quot;3&quot; unique_id=&quot;10734&quot;&gt;&lt;property id=&quot;20148&quot; value=&quot;5&quot;/&gt;&lt;property id=&quot;20300&quot; value=&quot;Slide 36&quot;/&gt;&lt;property id=&quot;20307&quot; value=&quot;389&quot;/&gt;&lt;/object&gt;&lt;/object&gt;&lt;object type=&quot;8&quot; unique_id=&quot;101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20868</TotalTime>
  <Words>3426</Words>
  <Application>Microsoft Office PowerPoint</Application>
  <PresentationFormat>On-screen Show (4:3)</PresentationFormat>
  <Paragraphs>556</Paragraphs>
  <Slides>68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Black</vt:lpstr>
      <vt:lpstr>Bookman Old Style</vt:lpstr>
      <vt:lpstr>Calibri</vt:lpstr>
      <vt:lpstr>Calibri Italic</vt:lpstr>
      <vt:lpstr>Calibri Light</vt:lpstr>
      <vt:lpstr>Century Gothic</vt:lpstr>
      <vt:lpstr>Comic Sans MS</vt:lpstr>
      <vt:lpstr>Times New Roman</vt:lpstr>
      <vt:lpstr>Wingdings</vt:lpstr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The Costs of Education</vt:lpstr>
      <vt:lpstr>Early Fee Payments</vt:lpstr>
      <vt:lpstr>Searching for Funding</vt:lpstr>
      <vt:lpstr>Tips for a Successful Scholarship Application</vt:lpstr>
      <vt:lpstr>Sources of Funding </vt:lpstr>
      <vt:lpstr>PowerPoint Presentation</vt:lpstr>
      <vt:lpstr>Institution Specific Funding</vt:lpstr>
      <vt:lpstr> Okanagan College Awards Online Applications </vt:lpstr>
      <vt:lpstr>                      Central Okanagan                                     Foundation</vt:lpstr>
      <vt:lpstr>PowerPoint Presentation</vt:lpstr>
      <vt:lpstr>PERSONAL BRAG SHEET</vt:lpstr>
      <vt:lpstr>PowerPoint Presentation</vt:lpstr>
      <vt:lpstr>PowerPoint Presentation</vt:lpstr>
      <vt:lpstr>PowerPoint Presentation</vt:lpstr>
      <vt:lpstr>Selection is based on the following three areas: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amackay</dc:creator>
  <cp:lastModifiedBy>Solenn Dishaw</cp:lastModifiedBy>
  <cp:revision>1395</cp:revision>
  <cp:lastPrinted>2020-11-23T20:04:32Z</cp:lastPrinted>
  <dcterms:created xsi:type="dcterms:W3CDTF">2001-10-31T04:36:19Z</dcterms:created>
  <dcterms:modified xsi:type="dcterms:W3CDTF">2022-11-24T20:45:10Z</dcterms:modified>
</cp:coreProperties>
</file>