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6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7"/>
    </p:embeddedFont>
    <p:embeddedFont>
      <p:font typeface="Bookman Old Style" panose="02050604050505020204" pitchFamily="18" charset="0"/>
      <p:regular r:id="rId48"/>
      <p:bold r:id="rId49"/>
      <p:italic r:id="rId50"/>
      <p:boldItalic r:id="rId51"/>
    </p:embeddedFont>
    <p:embeddedFont>
      <p:font typeface="Century Schoolbook" panose="02040604050505020304" pitchFamily="18" charset="0"/>
      <p:regular r:id="rId52"/>
      <p:bold r:id="rId53"/>
      <p:italic r:id="rId54"/>
      <p:boldItalic r:id="rId55"/>
    </p:embeddedFont>
    <p:embeddedFont>
      <p:font typeface="Courgette" panose="020B0604020202020204" charset="0"/>
      <p:regular r:id="rId56"/>
    </p:embeddedFont>
    <p:embeddedFont>
      <p:font typeface="Pacifico" panose="00000500000000000000" pitchFamily="2" charset="0"/>
      <p:regular r:id="rId57"/>
    </p:embeddedFont>
    <p:embeddedFont>
      <p:font typeface="Satisfy" panose="020B0604020202020204" charset="0"/>
      <p:regular r:id="rId58"/>
    </p:embeddedFont>
    <p:embeddedFont>
      <p:font typeface="Trebuchet MS" panose="020B060302020202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87089-F787-43AA-900B-91096EB5E971}" v="3" dt="2024-04-04T21:25:00.874"/>
  </p1510:revLst>
</p1510:revInfo>
</file>

<file path=ppt/tableStyles.xml><?xml version="1.0" encoding="utf-8"?>
<a:tblStyleLst xmlns:a="http://schemas.openxmlformats.org/drawingml/2006/main" def="{367A1BEF-EE19-4660-B7AD-1E17ABB17B2B}">
  <a:tblStyle styleId="{367A1BEF-EE19-4660-B7AD-1E17ABB17B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A26891-AD86-4368-B11A-98755A8947D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 Dishaw" userId="74278e83-a40f-45bd-9a5b-4bec9b89ee71" providerId="ADAL" clId="{08687089-F787-43AA-900B-91096EB5E971}"/>
    <pc:docChg chg="custSel delSld modSld">
      <pc:chgData name="Solenn Dishaw" userId="74278e83-a40f-45bd-9a5b-4bec9b89ee71" providerId="ADAL" clId="{08687089-F787-43AA-900B-91096EB5E971}" dt="2024-04-04T23:18:37.711" v="149" actId="47"/>
      <pc:docMkLst>
        <pc:docMk/>
      </pc:docMkLst>
      <pc:sldChg chg="addSp delSp modSp mod">
        <pc:chgData name="Solenn Dishaw" userId="74278e83-a40f-45bd-9a5b-4bec9b89ee71" providerId="ADAL" clId="{08687089-F787-43AA-900B-91096EB5E971}" dt="2024-04-04T23:18:22.810" v="148" actId="20577"/>
        <pc:sldMkLst>
          <pc:docMk/>
          <pc:sldMk cId="0" sldId="256"/>
        </pc:sldMkLst>
        <pc:spChg chg="mod">
          <ac:chgData name="Solenn Dishaw" userId="74278e83-a40f-45bd-9a5b-4bec9b89ee71" providerId="ADAL" clId="{08687089-F787-43AA-900B-91096EB5E971}" dt="2024-04-04T23:18:22.810" v="148" actId="20577"/>
          <ac:spMkLst>
            <pc:docMk/>
            <pc:sldMk cId="0" sldId="256"/>
            <ac:spMk id="129" creationId="{00000000-0000-0000-0000-000000000000}"/>
          </ac:spMkLst>
        </pc:spChg>
        <pc:picChg chg="add mod">
          <ac:chgData name="Solenn Dishaw" userId="74278e83-a40f-45bd-9a5b-4bec9b89ee71" providerId="ADAL" clId="{08687089-F787-43AA-900B-91096EB5E971}" dt="2024-04-03T16:06:28.131" v="8" actId="1076"/>
          <ac:picMkLst>
            <pc:docMk/>
            <pc:sldMk cId="0" sldId="256"/>
            <ac:picMk id="3" creationId="{A53FE7D6-8497-9583-7AE7-47FC01FEE04A}"/>
          </ac:picMkLst>
        </pc:picChg>
        <pc:picChg chg="del">
          <ac:chgData name="Solenn Dishaw" userId="74278e83-a40f-45bd-9a5b-4bec9b89ee71" providerId="ADAL" clId="{08687089-F787-43AA-900B-91096EB5E971}" dt="2024-04-03T16:05:44.520" v="0" actId="478"/>
          <ac:picMkLst>
            <pc:docMk/>
            <pc:sldMk cId="0" sldId="256"/>
            <ac:picMk id="131" creationId="{00000000-0000-0000-0000-000000000000}"/>
          </ac:picMkLst>
        </pc:picChg>
      </pc:sldChg>
      <pc:sldChg chg="del">
        <pc:chgData name="Solenn Dishaw" userId="74278e83-a40f-45bd-9a5b-4bec9b89ee71" providerId="ADAL" clId="{08687089-F787-43AA-900B-91096EB5E971}" dt="2024-04-04T23:18:37.711" v="149" actId="47"/>
        <pc:sldMkLst>
          <pc:docMk/>
          <pc:sldMk cId="0" sldId="257"/>
        </pc:sldMkLst>
      </pc:sldChg>
      <pc:sldChg chg="del">
        <pc:chgData name="Solenn Dishaw" userId="74278e83-a40f-45bd-9a5b-4bec9b89ee71" providerId="ADAL" clId="{08687089-F787-43AA-900B-91096EB5E971}" dt="2024-04-04T21:23:53.102" v="9" actId="47"/>
        <pc:sldMkLst>
          <pc:docMk/>
          <pc:sldMk cId="0" sldId="258"/>
        </pc:sldMkLst>
      </pc:sldChg>
      <pc:sldChg chg="addSp delSp modSp mod">
        <pc:chgData name="Solenn Dishaw" userId="74278e83-a40f-45bd-9a5b-4bec9b89ee71" providerId="ADAL" clId="{08687089-F787-43AA-900B-91096EB5E971}" dt="2024-04-04T21:25:10.966" v="138" actId="478"/>
        <pc:sldMkLst>
          <pc:docMk/>
          <pc:sldMk cId="0" sldId="266"/>
        </pc:sldMkLst>
        <pc:spChg chg="add del mod">
          <ac:chgData name="Solenn Dishaw" userId="74278e83-a40f-45bd-9a5b-4bec9b89ee71" providerId="ADAL" clId="{08687089-F787-43AA-900B-91096EB5E971}" dt="2024-04-04T21:25:10.966" v="138" actId="478"/>
          <ac:spMkLst>
            <pc:docMk/>
            <pc:sldMk cId="0" sldId="266"/>
            <ac:spMk id="2" creationId="{4450DBB9-9F16-5B13-A4FD-6A5BA297C7D8}"/>
          </ac:spMkLst>
        </pc:spChg>
        <pc:spChg chg="del">
          <ac:chgData name="Solenn Dishaw" userId="74278e83-a40f-45bd-9a5b-4bec9b89ee71" providerId="ADAL" clId="{08687089-F787-43AA-900B-91096EB5E971}" dt="2024-04-04T21:24:21.680" v="10" actId="478"/>
          <ac:spMkLst>
            <pc:docMk/>
            <pc:sldMk cId="0" sldId="266"/>
            <ac:spMk id="204" creationId="{00000000-0000-0000-0000-000000000000}"/>
          </ac:spMkLst>
        </pc:spChg>
        <pc:graphicFrameChg chg="mod modGraphic">
          <ac:chgData name="Solenn Dishaw" userId="74278e83-a40f-45bd-9a5b-4bec9b89ee71" providerId="ADAL" clId="{08687089-F787-43AA-900B-91096EB5E971}" dt="2024-04-04T21:25:06.896" v="137" actId="20577"/>
          <ac:graphicFrameMkLst>
            <pc:docMk/>
            <pc:sldMk cId="0" sldId="266"/>
            <ac:graphicFrameMk id="203" creationId="{00000000-0000-0000-0000-000000000000}"/>
          </ac:graphicFrameMkLst>
        </pc:graphicFrameChg>
      </pc:sldChg>
      <pc:sldChg chg="delSp modSp del mod">
        <pc:chgData name="Solenn Dishaw" userId="74278e83-a40f-45bd-9a5b-4bec9b89ee71" providerId="ADAL" clId="{08687089-F787-43AA-900B-91096EB5E971}" dt="2024-04-04T23:17:37.911" v="147" actId="47"/>
        <pc:sldMkLst>
          <pc:docMk/>
          <pc:sldMk cId="0" sldId="267"/>
        </pc:sldMkLst>
        <pc:spChg chg="mod">
          <ac:chgData name="Solenn Dishaw" userId="74278e83-a40f-45bd-9a5b-4bec9b89ee71" providerId="ADAL" clId="{08687089-F787-43AA-900B-91096EB5E971}" dt="2024-04-04T21:25:20.055" v="143" actId="20577"/>
          <ac:spMkLst>
            <pc:docMk/>
            <pc:sldMk cId="0" sldId="267"/>
            <ac:spMk id="210" creationId="{00000000-0000-0000-0000-000000000000}"/>
          </ac:spMkLst>
        </pc:spChg>
        <pc:spChg chg="del">
          <ac:chgData name="Solenn Dishaw" userId="74278e83-a40f-45bd-9a5b-4bec9b89ee71" providerId="ADAL" clId="{08687089-F787-43AA-900B-91096EB5E971}" dt="2024-04-04T21:25:23.384" v="144" actId="478"/>
          <ac:spMkLst>
            <pc:docMk/>
            <pc:sldMk cId="0" sldId="267"/>
            <ac:spMk id="212" creationId="{00000000-0000-0000-0000-000000000000}"/>
          </ac:spMkLst>
        </pc:spChg>
      </pc:sldChg>
      <pc:sldChg chg="modSp mod">
        <pc:chgData name="Solenn Dishaw" userId="74278e83-a40f-45bd-9a5b-4bec9b89ee71" providerId="ADAL" clId="{08687089-F787-43AA-900B-91096EB5E971}" dt="2024-04-04T23:16:07.590" v="145" actId="14100"/>
        <pc:sldMkLst>
          <pc:docMk/>
          <pc:sldMk cId="0" sldId="280"/>
        </pc:sldMkLst>
        <pc:spChg chg="mod">
          <ac:chgData name="Solenn Dishaw" userId="74278e83-a40f-45bd-9a5b-4bec9b89ee71" providerId="ADAL" clId="{08687089-F787-43AA-900B-91096EB5E971}" dt="2024-04-04T23:16:07.590" v="145" actId="14100"/>
          <ac:spMkLst>
            <pc:docMk/>
            <pc:sldMk cId="0" sldId="280"/>
            <ac:spMk id="333" creationId="{00000000-0000-0000-0000-000000000000}"/>
          </ac:spMkLst>
        </pc:spChg>
      </pc:sldChg>
      <pc:sldChg chg="del">
        <pc:chgData name="Solenn Dishaw" userId="74278e83-a40f-45bd-9a5b-4bec9b89ee71" providerId="ADAL" clId="{08687089-F787-43AA-900B-91096EB5E971}" dt="2024-04-04T23:17:22.048" v="146" actId="47"/>
        <pc:sldMkLst>
          <pc:docMk/>
          <pc:sldMk cId="0" sldId="301"/>
        </pc:sldMkLst>
      </pc:sldChg>
      <pc:sldMasterChg chg="delSldLayout">
        <pc:chgData name="Solenn Dishaw" userId="74278e83-a40f-45bd-9a5b-4bec9b89ee71" providerId="ADAL" clId="{08687089-F787-43AA-900B-91096EB5E971}" dt="2024-04-04T23:18:37.711" v="149" actId="47"/>
        <pc:sldMasterMkLst>
          <pc:docMk/>
          <pc:sldMasterMk cId="0" sldId="2147483671"/>
        </pc:sldMasterMkLst>
        <pc:sldLayoutChg chg="del">
          <pc:chgData name="Solenn Dishaw" userId="74278e83-a40f-45bd-9a5b-4bec9b89ee71" providerId="ADAL" clId="{08687089-F787-43AA-900B-91096EB5E971}" dt="2024-04-04T23:18:37.711" v="149" actId="47"/>
          <pc:sldLayoutMkLst>
            <pc:docMk/>
            <pc:sldMasterMk cId="0" sldId="2147483671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6f8d67430_2_75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f6f8d6743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c452b3a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1c452b3a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6f8d67430_2_190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f6f8d67430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6f8d67430_2_198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f6f8d67430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f6f8d67430_2_205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f6f8d67430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f6f8d67430_2_212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f6f8d67430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f6f8d67430_2_219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f6f8d67430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f6f8d67430_2_226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f6f8d67430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1b6f6dd14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c1b6f6dd14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2884480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2884480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f6f8d67430_2_236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f6f8d67430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6f8d67430_2_87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1f6f8d67430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f6f8d67430_2_243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1f6f8d67430_2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f6f8d67430_2_250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f6f8d67430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f6f8d67430_2_257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f6f8d67430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f6f8d67430_2_264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1f6f8d67430_2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f6f8d67430_2_271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1f6f8d67430_2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f6f8d67430_2_281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1f6f8d67430_2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f6f8d67430_2_289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f6f8d67430_2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f6f8d67430_2_296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f6f8d67430_2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f6f8d67430_2_303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1f6f8d67430_2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f6f8d67430_2_310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1f6f8d67430_2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80a62b257_0_1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180a62b25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f6f8d67430_2_317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1f6f8d67430_2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f6f8d67430_2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7" name="Google Shape;407;g1f6f8d67430_2_324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8" name="Google Shape;408;g1f6f8d67430_2_324:notes"/>
          <p:cNvSpPr txBox="1"/>
          <p:nvPr/>
        </p:nvSpPr>
        <p:spPr>
          <a:xfrm>
            <a:off x="3885579" y="8684926"/>
            <a:ext cx="2970868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f6f8d67430_2_332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1f6f8d67430_2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f6f8d67430_2_341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1f6f8d67430_2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f6f8d67430_2_349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f6f8d67430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f6f8d67430_2_359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1f6f8d67430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f6f8d67430_2_367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1f6f8d67430_2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f6f8d67430_2_374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1f6f8d67430_2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f6f8d67430_2_381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1f6f8d67430_2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f6f8d67430_2_388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1f6f8d67430_2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6f8d67430_2_93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f6f8d67430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f6f8d67430_2_393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1f6f8d67430_2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f6f8d67430_2_399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1f6f8d67430_2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f6f8d67430_2_406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1f6f8d67430_2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f6f8d67430_2_420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1f6f8d67430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6f8d67430_2_101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f6f8d67430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f6f8d67430_2_112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f6f8d67430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6f8d67430_2_117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64" cy="4114487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f6f8d67430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220d76043_1_0:notes"/>
          <p:cNvSpPr txBox="1">
            <a:spLocks noGrp="1"/>
          </p:cNvSpPr>
          <p:nvPr>
            <p:ph type="body" idx="1"/>
          </p:nvPr>
        </p:nvSpPr>
        <p:spPr>
          <a:xfrm>
            <a:off x="684868" y="4344025"/>
            <a:ext cx="54882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c220d76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220d7604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220d7604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bc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employment-social-development/programs/post-secondary/designated-schools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://www.privatetraininginstitutions.gov.bc.ca/students/pti-directory" TargetMode="External"/><Relationship Id="rId4" Type="http://schemas.openxmlformats.org/officeDocument/2006/relationships/hyperlink" Target="http://www.cra-arc.gc.ca/chrts-gvng/qlfd-dns/qd-lstngs/prscrbdnvrsts-lst-eng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okanagan.bc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plannerb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s://www.educationplannerbc.c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anagan.bc.ca/education-advising#admission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anagan.bc.ca/education-advising#plann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anagan.bc.ca/office-of-the-registrar/how-to-regist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casano@okanagan.bc.ca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vmoretti@okanagan.bc.ca" TargetMode="External"/><Relationship Id="rId5" Type="http://schemas.openxmlformats.org/officeDocument/2006/relationships/hyperlink" Target="mailto:msomerville@okanagan.bc.ca" TargetMode="External"/><Relationship Id="rId4" Type="http://schemas.openxmlformats.org/officeDocument/2006/relationships/hyperlink" Target="mailto:AskOC@okanagan.bc.c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matychuk@Okanagan.bc.c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.ubc.ca/applying-ubc/blo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secondarybc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ok.ubc.ca/academic-success/academic-advisin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s://students.ubc.ca/about-student-services/enrolment-services-advisor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ok.ubc.ca/academic-success/degree-plannin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s://you.ubc.ca/applying-ubc/admitted/regist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s://students.cms.ok.ubc.ca/wp-content/uploads/sites/90/2019/07/Academic-Advising-Syllabus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.ubc.ca/tours-events/campus-tour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dodds@ubc.ca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openxmlformats.org/officeDocument/2006/relationships/hyperlink" Target="mailto:recruitment.ok@ubc.ca" TargetMode="External"/><Relationship Id="rId4" Type="http://schemas.openxmlformats.org/officeDocument/2006/relationships/hyperlink" Target="mailto:lauren.schroeder@ubc.c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ubc.ca/about-student-services/centre-for-accessibility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drc.questions@ubc.ca" TargetMode="External"/><Relationship Id="rId5" Type="http://schemas.openxmlformats.org/officeDocument/2006/relationships/hyperlink" Target="https://students.ok.ubc.ca/academic-success/disability-resources/" TargetMode="External"/><Relationship Id="rId4" Type="http://schemas.openxmlformats.org/officeDocument/2006/relationships/hyperlink" Target="mailto:info.accessibility@ubc.ca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s://www.uvic.ca/residence/future-residents/moving-in/index.php" TargetMode="External"/><Relationship Id="rId7" Type="http://schemas.openxmlformats.org/officeDocument/2006/relationships/hyperlink" Target="https://www.utsc.utoronto.ca/residences/what-bri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esidence.uwo.ca/resources/movein_planning_guide" TargetMode="External"/><Relationship Id="rId5" Type="http://schemas.openxmlformats.org/officeDocument/2006/relationships/hyperlink" Target="https://www.ucalgary.ca/ancillary/residence/move-in/what-to-bring" TargetMode="External"/><Relationship Id="rId4" Type="http://schemas.openxmlformats.org/officeDocument/2006/relationships/hyperlink" Target="https://vancouver.housing.ubc.ca/moving-in/what-should-i-pack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transcripts.gov.b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cholarships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tudentaidbc.ca" TargetMode="External"/><Relationship Id="rId5" Type="http://schemas.openxmlformats.org/officeDocument/2006/relationships/hyperlink" Target="http://studentawards.com" TargetMode="External"/><Relationship Id="rId4" Type="http://schemas.openxmlformats.org/officeDocument/2006/relationships/hyperlink" Target="http://scholarshipscanad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0" y="1676400"/>
            <a:ext cx="8686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dirty="0">
                <a:solidFill>
                  <a:schemeClr val="dk1"/>
                </a:solidFill>
              </a:rPr>
              <a:t>Post-Secondary Planning File - getting organized!</a:t>
            </a:r>
            <a:endParaRPr sz="2400" b="1" dirty="0">
              <a:solidFill>
                <a:schemeClr val="dk1"/>
              </a:solidFill>
            </a:endParaRPr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Transcript Service</a:t>
            </a:r>
            <a:endParaRPr sz="24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1" dirty="0">
                <a:solidFill>
                  <a:schemeClr val="dk1"/>
                </a:solidFill>
              </a:rPr>
              <a:t>Online courses </a:t>
            </a:r>
            <a:endParaRPr sz="2400" b="1" dirty="0">
              <a:solidFill>
                <a:schemeClr val="dk1"/>
              </a:solidFill>
            </a:endParaRPr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dirty="0">
                <a:solidFill>
                  <a:schemeClr val="dk1"/>
                </a:solidFill>
              </a:rPr>
              <a:t>Review: </a:t>
            </a:r>
            <a:r>
              <a:rPr lang="en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 of Funding</a:t>
            </a:r>
            <a:endParaRPr sz="24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1" dirty="0">
                <a:solidFill>
                  <a:schemeClr val="dk1"/>
                </a:solidFill>
              </a:rPr>
              <a:t>A year of post-secondary </a:t>
            </a:r>
            <a:endParaRPr sz="2400" b="1" dirty="0">
              <a:solidFill>
                <a:schemeClr val="dk1"/>
              </a:solidFill>
            </a:endParaRPr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dirty="0">
                <a:solidFill>
                  <a:schemeClr val="dk1"/>
                </a:solidFill>
              </a:rPr>
              <a:t>What is a post-secondary ACADEMIC CALENDAR?</a:t>
            </a:r>
            <a:endParaRPr sz="2400" b="1" dirty="0">
              <a:solidFill>
                <a:schemeClr val="dk1"/>
              </a:solidFill>
            </a:endParaRPr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dirty="0">
                <a:solidFill>
                  <a:schemeClr val="dk1"/>
                </a:solidFill>
              </a:rPr>
              <a:t>How to read COURSE INFO in Post-Sec Academic Calendar</a:t>
            </a:r>
            <a:endParaRPr dirty="0"/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Okanagan College: </a:t>
            </a:r>
            <a:r>
              <a:rPr lang="en" sz="1900" dirty="0">
                <a:solidFill>
                  <a:schemeClr val="dk1"/>
                </a:solidFill>
              </a:rPr>
              <a:t>U</a:t>
            </a:r>
            <a:r>
              <a:rPr lang="en" sz="19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pdates, deposits, course planning, student supports</a:t>
            </a:r>
            <a:endParaRPr sz="1900" b="1" i="0" u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UBC: </a:t>
            </a:r>
            <a:r>
              <a:rPr lang="en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r>
              <a:rPr lang="en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000" dirty="0">
                <a:solidFill>
                  <a:schemeClr val="dk1"/>
                </a:solidFill>
              </a:rPr>
              <a:t>deposits</a:t>
            </a:r>
            <a:r>
              <a:rPr lang="en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course planning, s</a:t>
            </a:r>
            <a:r>
              <a:rPr lang="en" sz="2000" dirty="0">
                <a:solidFill>
                  <a:schemeClr val="dk1"/>
                </a:solidFill>
              </a:rPr>
              <a:t>tudent supports</a:t>
            </a:r>
            <a:endParaRPr sz="20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2889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1" dirty="0">
                <a:solidFill>
                  <a:schemeClr val="dk1"/>
                </a:solidFill>
              </a:rPr>
              <a:t>Residence Living: </a:t>
            </a:r>
            <a:r>
              <a:rPr lang="en" sz="2000" dirty="0">
                <a:solidFill>
                  <a:schemeClr val="dk1"/>
                </a:solidFill>
              </a:rPr>
              <a:t>what to pack &amp; tips for living on campus</a:t>
            </a:r>
            <a:endParaRPr sz="2000" dirty="0"/>
          </a:p>
          <a:p>
            <a:pPr marL="685800" lvl="0" indent="-2254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</a:pPr>
            <a:endParaRPr sz="10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2254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endParaRPr sz="10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875" lvl="0" indent="2889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</a:pPr>
            <a:endParaRPr sz="10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</a:pPr>
            <a:endParaRPr sz="10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457200" y="381000"/>
            <a:ext cx="8229600" cy="12192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 Secondary Prep</a:t>
            </a:r>
            <a:br>
              <a:rPr lang="en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 #</a:t>
            </a:r>
            <a:r>
              <a:rPr lang="en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3" name="Picture 2" descr="A blue wolf head with white text&#10;&#10;Description automatically generated">
            <a:extLst>
              <a:ext uri="{FF2B5EF4-FFF2-40B4-BE49-F238E27FC236}">
                <a16:creationId xmlns:a16="http://schemas.microsoft.com/office/drawing/2014/main" id="{A53FE7D6-8497-9583-7AE7-47FC01FEE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913" y="2041289"/>
            <a:ext cx="2414426" cy="17472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290850" y="366425"/>
            <a:ext cx="8570700" cy="10668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500" b="1">
                <a:solidFill>
                  <a:schemeClr val="lt1"/>
                </a:solidFill>
              </a:rPr>
              <a:t>Lines of Credit vs. Student Loans</a:t>
            </a: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218" name="Google Shape;218;p37"/>
          <p:cNvGraphicFramePr/>
          <p:nvPr/>
        </p:nvGraphicFramePr>
        <p:xfrm>
          <a:off x="290850" y="1530155"/>
          <a:ext cx="8570700" cy="4937505"/>
        </p:xfrm>
        <a:graphic>
          <a:graphicData uri="http://schemas.openxmlformats.org/drawingml/2006/table">
            <a:tbl>
              <a:tblPr>
                <a:noFill/>
                <a:tableStyleId>{367A1BEF-EE19-4660-B7AD-1E17ABB17B2B}</a:tableStyleId>
              </a:tblPr>
              <a:tblGrid>
                <a:gridCol w="97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990000"/>
                          </a:solidFill>
                        </a:rPr>
                        <a:t>Student Line of Credit</a:t>
                      </a:r>
                      <a:endParaRPr sz="2300" b="1">
                        <a:solidFill>
                          <a:srgbClr val="99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ARRANGE AT A BANK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1155CC"/>
                          </a:solidFill>
                        </a:rPr>
                        <a:t>Student Loan</a:t>
                      </a:r>
                      <a:endParaRPr sz="2300" b="1">
                        <a:solidFill>
                          <a:srgbClr val="1155C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hlink"/>
                          </a:solidFill>
                          <a:hlinkClick r:id="rId3"/>
                        </a:rPr>
                        <a:t>studentaidbc.ca</a:t>
                      </a:r>
                      <a:r>
                        <a:rPr lang="en" b="1">
                          <a:solidFill>
                            <a:schemeClr val="dk1"/>
                          </a:solidFill>
                        </a:rPr>
                        <a:t> (&amp; your PSI)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possible</a:t>
                      </a:r>
                      <a:endParaRPr sz="15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/>
                        <a:t>Pros</a:t>
                      </a:r>
                      <a:endParaRPr sz="2300" b="1"/>
                    </a:p>
                  </a:txBody>
                  <a:tcPr marL="91425" marR="91425" marT="91425" marB="91425" anchor="ctr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</a:rPr>
                        <a:t>possible</a:t>
                      </a:r>
                      <a:endParaRPr sz="23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/>
                        <a:t>Cons</a:t>
                      </a:r>
                      <a:endParaRPr sz="2300" b="1"/>
                    </a:p>
                  </a:txBody>
                  <a:tcPr marL="91425" marR="91425" marT="91425" marB="91425" anchor="ctr"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9" name="Google Shape;219;p37"/>
          <p:cNvSpPr txBox="1"/>
          <p:nvPr/>
        </p:nvSpPr>
        <p:spPr>
          <a:xfrm>
            <a:off x="1349000" y="2193275"/>
            <a:ext cx="36552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Low interest rates customized for students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Interest only payments while in school and during grace period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You only owe what you spend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Boosts your credit score if payments made on time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Possible to get more money than with a student loan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1305200" y="4871375"/>
            <a:ext cx="3699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May need a co-signer (parents?)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Have to make interest payments while in school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5038225" y="2316925"/>
            <a:ext cx="3791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Don’t have to make payments until after 6 month grace period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Don’t need a co-signer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Repayment assistance plan possibilities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Amount loaned largely based on financial need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5084425" y="4855425"/>
            <a:ext cx="36990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Parents’ income affects loan amount</a:t>
            </a:r>
            <a:endParaRPr sz="1800">
              <a:solidFill>
                <a:schemeClr val="dk1"/>
              </a:solidFill>
            </a:endParaRPr>
          </a:p>
          <a:p>
            <a:pPr marL="137160" lvl="0" indent="-1600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Have to repay entire loan amount and provincial interest</a:t>
            </a:r>
            <a:r>
              <a:rPr lang="en" sz="1600">
                <a:solidFill>
                  <a:schemeClr val="dk1"/>
                </a:solidFill>
              </a:rPr>
              <a:t> (*no interest charged for federal student loan)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305800" cy="39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using COBSS bursaries, student loans, or a provincial scholarship to pay for your tuition, you must be attending an </a:t>
            </a:r>
            <a:r>
              <a:rPr lang="en" sz="32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accredited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institution</a:t>
            </a:r>
            <a:endParaRPr/>
          </a:p>
          <a:p>
            <a:pPr marL="342900" marR="0" lvl="0" indent="-146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public post-secondary institutions are accredited. </a:t>
            </a:r>
            <a:endParaRPr/>
          </a:p>
          <a:p>
            <a:pPr marL="342900" marR="0" lvl="0" indent="-2222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077200" cy="9906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Accredited Institutions</a:t>
            </a:r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650" y="5238550"/>
            <a:ext cx="2121694" cy="107870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/>
          <p:nvPr/>
        </p:nvSpPr>
        <p:spPr>
          <a:xfrm>
            <a:off x="719137" y="5303837"/>
            <a:ext cx="5148300" cy="990600"/>
          </a:xfrm>
          <a:prstGeom prst="rightArrowCallout">
            <a:avLst>
              <a:gd name="adj1" fmla="val 18791"/>
              <a:gd name="adj2" fmla="val 25000"/>
              <a:gd name="adj3" fmla="val 20561"/>
              <a:gd name="adj4" fmla="val 83438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752475" y="5454650"/>
            <a:ext cx="442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this button on the COBSS homepage to check your institution.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381000" y="1406525"/>
            <a:ext cx="8382000" cy="49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if your institution is accredited go to: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https://www.canada.ca/en/employment-social-development/programs/post-secondary/designated-schools.html</a:t>
            </a: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http://www.cra-arc.gc.ca/chrts-gvng/qlfd-dns/qd-lstngs/prscrbdnvrsts-lst-eng.html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University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http://www.privatetraininginstitutions.gov.bc.ca/students/pti-directory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9" descr="File:&lt;strong&gt;USA&lt;/strong&gt; Flag Map.sv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3649662"/>
            <a:ext cx="557213" cy="35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 descr="File:&lt;strong&gt;Canada&lt;/strong&gt; contour-flag.png - Wikimedia Common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0200" y="2003425"/>
            <a:ext cx="571500" cy="46315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326325" y="414325"/>
            <a:ext cx="8436600" cy="9906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Your PSI Accredited?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40"/>
          <p:cNvGraphicFramePr/>
          <p:nvPr/>
        </p:nvGraphicFramePr>
        <p:xfrm>
          <a:off x="1447800" y="2209800"/>
          <a:ext cx="6324600" cy="3990825"/>
        </p:xfrm>
        <a:graphic>
          <a:graphicData uri="http://schemas.openxmlformats.org/drawingml/2006/table">
            <a:tbl>
              <a:tblPr>
                <a:noFill/>
                <a:tableStyleId>{59A26891-AD86-4368-B11A-98755A8947D5}</a:tableStyleId>
              </a:tblPr>
              <a:tblGrid>
                <a:gridCol w="42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rebuchet MS"/>
                        <a:buNone/>
                      </a:pPr>
                      <a:r>
                        <a:rPr lang="en" sz="28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Semester 1:  Sept. – Dec.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88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1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2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3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4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5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Schoolbook"/>
                        <a:buNone/>
                      </a:pPr>
                      <a:r>
                        <a:rPr lang="en" sz="1500" b="0" i="1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* a student may have additional scheduled time for labs, tutorials, etc. during both or either semester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1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UNITS of Semester 1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88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1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48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001000" cy="13716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Year at Post-Secondary </a:t>
            </a:r>
            <a:b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FALL Semester</a:t>
            </a:r>
            <a:endParaRPr/>
          </a:p>
        </p:txBody>
      </p:sp>
      <p:pic>
        <p:nvPicPr>
          <p:cNvPr id="246" name="Google Shape;246;p40" descr="Autumn Leaf Png Image - Autumn Leaf Png, Transparent Png , Transparent Png  Image - PNGit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0000">
            <a:off x="139675" y="1860750"/>
            <a:ext cx="900113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0" descr="Autumn Leaf Png Image - Autumn Leaf Png, Transparent Png , Transparent Png  Image - PNGit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0001">
            <a:off x="7968814" y="1796139"/>
            <a:ext cx="900113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41"/>
          <p:cNvGraphicFramePr/>
          <p:nvPr/>
        </p:nvGraphicFramePr>
        <p:xfrm>
          <a:off x="1447800" y="2133600"/>
          <a:ext cx="6324600" cy="3990825"/>
        </p:xfrm>
        <a:graphic>
          <a:graphicData uri="http://schemas.openxmlformats.org/drawingml/2006/table">
            <a:tbl>
              <a:tblPr>
                <a:noFill/>
                <a:tableStyleId>{59A26891-AD86-4368-B11A-98755A8947D5}</a:tableStyleId>
              </a:tblPr>
              <a:tblGrid>
                <a:gridCol w="42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rebuchet MS"/>
                        <a:buNone/>
                      </a:pPr>
                      <a:r>
                        <a:rPr lang="en" sz="28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Semester 2:  Jan. – April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C0">
                        <a:alpha val="4274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1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2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3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4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5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Schoolbook"/>
                        <a:buNone/>
                      </a:pPr>
                      <a:r>
                        <a:rPr lang="en" sz="1500" b="0" i="1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* a student may have additional scheduled time for labs, tutorials, etc. during both or either semester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1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UNITS of Semester 2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C0">
                        <a:alpha val="4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1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C0">
                        <a:alpha val="4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3" name="Google Shape;253;p41"/>
          <p:cNvSpPr txBox="1"/>
          <p:nvPr/>
        </p:nvSpPr>
        <p:spPr>
          <a:xfrm>
            <a:off x="609600" y="228600"/>
            <a:ext cx="8001000" cy="13716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Year at Post-Secondary </a:t>
            </a:r>
            <a:b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WINTER Semester</a:t>
            </a:r>
            <a:endParaRPr/>
          </a:p>
        </p:txBody>
      </p:sp>
      <p:pic>
        <p:nvPicPr>
          <p:cNvPr id="254" name="Google Shape;25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6527">
            <a:off x="202497" y="2164100"/>
            <a:ext cx="796500" cy="84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95634">
            <a:off x="7992407" y="1978821"/>
            <a:ext cx="796500" cy="840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42"/>
          <p:cNvGraphicFramePr/>
          <p:nvPr/>
        </p:nvGraphicFramePr>
        <p:xfrm>
          <a:off x="1409700" y="2209800"/>
          <a:ext cx="6324600" cy="3990900"/>
        </p:xfrm>
        <a:graphic>
          <a:graphicData uri="http://schemas.openxmlformats.org/drawingml/2006/table">
            <a:tbl>
              <a:tblPr>
                <a:noFill/>
                <a:tableStyleId>{59A26891-AD86-4368-B11A-98755A8947D5}</a:tableStyleId>
              </a:tblPr>
              <a:tblGrid>
                <a:gridCol w="63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rebuchet MS"/>
                        <a:buNone/>
                      </a:pPr>
                      <a:r>
                        <a:rPr lang="en" sz="28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May - August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 Spring &amp; Summer courses are possible, but usually limited offerings.</a:t>
                      </a: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</a:t>
                      </a:r>
                      <a:endParaRPr sz="15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 College &amp; university campuses are pretty quiet with reduced office hours and campus services.</a:t>
                      </a:r>
                      <a:endParaRPr sz="15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 Most students get a job to pay for the next academic year!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>
                        <a:alpha val="7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1" name="Google Shape;261;p42"/>
          <p:cNvSpPr txBox="1"/>
          <p:nvPr/>
        </p:nvSpPr>
        <p:spPr>
          <a:xfrm>
            <a:off x="381000" y="228600"/>
            <a:ext cx="8534400" cy="13716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Year at Post-Secondary </a:t>
            </a:r>
            <a:b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SPRING/SUMMER Semester</a:t>
            </a:r>
            <a:endParaRPr/>
          </a:p>
        </p:txBody>
      </p:sp>
      <p:pic>
        <p:nvPicPr>
          <p:cNvPr id="262" name="Google Shape;26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133600"/>
            <a:ext cx="914399" cy="61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25" y="2187575"/>
            <a:ext cx="914399" cy="61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p43"/>
          <p:cNvGraphicFramePr/>
          <p:nvPr/>
        </p:nvGraphicFramePr>
        <p:xfrm>
          <a:off x="304800" y="1358900"/>
          <a:ext cx="8381975" cy="5194225"/>
        </p:xfrm>
        <a:graphic>
          <a:graphicData uri="http://schemas.openxmlformats.org/drawingml/2006/table">
            <a:tbl>
              <a:tblPr>
                <a:noFill/>
                <a:tableStyleId>{59A26891-AD86-4368-B11A-98755A8947D5}</a:tableStyleId>
              </a:tblPr>
              <a:tblGrid>
                <a:gridCol w="21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Semester 1:  Sept. – Dec.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7C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Semester 2:  Jan. - April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C0">
                        <a:alpha val="4274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May - August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1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1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 Spring &amp; Summer courses are possible, but usually limited offerings.</a:t>
                      </a:r>
                      <a:endParaRPr sz="15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 Campuses are quite quiet</a:t>
                      </a:r>
                      <a:endParaRPr sz="15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</a:t>
                      </a:r>
                      <a:endParaRPr sz="15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 Most students get a job to pay for the next academic year!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B7">
                        <a:alpha val="7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2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2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3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3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4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4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5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rebuchet MS"/>
                        <a:buNone/>
                      </a:pPr>
                      <a:r>
                        <a:rPr lang="en" sz="20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Course 5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entury Schoolbook"/>
                        <a:buNone/>
                      </a:pPr>
                      <a:r>
                        <a:rPr lang="en" sz="1500" b="0" i="1" u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* a student may have additional scheduled time for labs, tutorials, etc. during both or either semester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1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UNITS of Semester 1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7C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1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7C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1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UNITS of Semester 2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C0">
                        <a:alpha val="4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lang="en" sz="16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C0">
                        <a:alpha val="4274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Trebuchet MS"/>
                        <a:buNone/>
                      </a:pPr>
                      <a:r>
                        <a:rPr lang="en" sz="19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UNITS from a </a:t>
                      </a:r>
                      <a:r>
                        <a:rPr lang="en" sz="1900" b="1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full time year </a:t>
                      </a:r>
                      <a:r>
                        <a:rPr lang="en" sz="19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 post-secondary 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Trebuchet MS"/>
                        <a:buNone/>
                      </a:pPr>
                      <a:r>
                        <a:rPr lang="en" sz="1900" b="0" i="0" u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61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Trebuchet MS"/>
                        <a:buNone/>
                      </a:pPr>
                      <a:r>
                        <a:rPr lang="en" sz="1900" b="0" i="0" u="non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UNITS for a Bachelor of</a:t>
                      </a:r>
                      <a:r>
                        <a:rPr lang="en" sz="1900" b="1" i="0" u="non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Arts</a:t>
                      </a:r>
                      <a:r>
                        <a:rPr lang="en" sz="1900" b="0" i="0" u="non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or Bachelor of</a:t>
                      </a:r>
                      <a:r>
                        <a:rPr lang="en" sz="1900" b="1" i="0" u="non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Science DEGREE</a:t>
                      </a:r>
                      <a:r>
                        <a:rPr lang="en" sz="1900" b="0" i="0" u="non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</a:t>
                      </a:r>
                      <a:endParaRPr sz="1900" b="0" i="0" u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Trebuchet MS"/>
                        <a:buNone/>
                      </a:pPr>
                      <a:r>
                        <a:rPr lang="en" sz="1900" b="0" i="0" u="non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(4 years  x  30 units / year)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" sz="2400" b="0" i="0" u="non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120 credits</a:t>
                      </a:r>
                      <a:endParaRPr sz="1500"/>
                    </a:p>
                  </a:txBody>
                  <a:tcPr marL="59875" marR="598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382000" cy="9144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Year at Post-Secondary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763000" cy="1373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" sz="3700" b="1">
                <a:solidFill>
                  <a:schemeClr val="lt1"/>
                </a:solidFill>
              </a:rPr>
              <a:t>What is a Post-Secondary                       ACADEMIC CALENDAR</a:t>
            </a:r>
            <a:r>
              <a:rPr lang="en" sz="37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sz="3700"/>
          </a:p>
        </p:txBody>
      </p:sp>
      <p:sp>
        <p:nvSpPr>
          <p:cNvPr id="275" name="Google Shape;275;p44"/>
          <p:cNvSpPr txBox="1"/>
          <p:nvPr/>
        </p:nvSpPr>
        <p:spPr>
          <a:xfrm>
            <a:off x="5994250" y="3076575"/>
            <a:ext cx="2921100" cy="35880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post-secondary institution’s published rules, regulations, academic policies, important dates, programs (&amp; their requirements),            and courses.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087" y="2059488"/>
            <a:ext cx="1839563" cy="253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212" y="2059500"/>
            <a:ext cx="13716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35700"/>
            <a:ext cx="1590675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4"/>
          <p:cNvSpPr txBox="1"/>
          <p:nvPr/>
        </p:nvSpPr>
        <p:spPr>
          <a:xfrm>
            <a:off x="239500" y="1579075"/>
            <a:ext cx="51183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OC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UVIC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UBCO</a:t>
            </a:r>
            <a:endParaRPr sz="2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4"/>
          <p:cNvSpPr txBox="1"/>
          <p:nvPr/>
        </p:nvSpPr>
        <p:spPr>
          <a:xfrm>
            <a:off x="5994175" y="1883875"/>
            <a:ext cx="2921100" cy="12489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school’s “RULE BOOK”</a:t>
            </a:r>
            <a:endParaRPr sz="37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763000" cy="1373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" sz="37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Read </a:t>
            </a:r>
            <a:r>
              <a:rPr lang="en" sz="3700" b="1">
                <a:solidFill>
                  <a:schemeClr val="lt1"/>
                </a:solidFill>
              </a:rPr>
              <a:t>COURSE INFORMATION               in </a:t>
            </a:r>
            <a:r>
              <a:rPr lang="en" sz="37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Post</a:t>
            </a:r>
            <a:r>
              <a:rPr lang="en" sz="3700" b="1">
                <a:solidFill>
                  <a:schemeClr val="lt1"/>
                </a:solidFill>
              </a:rPr>
              <a:t>-</a:t>
            </a:r>
            <a:r>
              <a:rPr lang="en" sz="37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Secondary Academic Calendar </a:t>
            </a:r>
            <a:endParaRPr sz="3700"/>
          </a:p>
        </p:txBody>
      </p:sp>
      <p:pic>
        <p:nvPicPr>
          <p:cNvPr id="286" name="Google Shape;2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3954575"/>
            <a:ext cx="8839200" cy="153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5"/>
          <p:cNvSpPr txBox="1"/>
          <p:nvPr/>
        </p:nvSpPr>
        <p:spPr>
          <a:xfrm>
            <a:off x="229525" y="2865938"/>
            <a:ext cx="785100" cy="397500"/>
          </a:xfrm>
          <a:prstGeom prst="rect">
            <a:avLst/>
          </a:prstGeom>
          <a:solidFill>
            <a:srgbClr val="FFFFB7">
              <a:alpha val="79610"/>
            </a:srgbClr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5"/>
          <p:cNvSpPr txBox="1"/>
          <p:nvPr/>
        </p:nvSpPr>
        <p:spPr>
          <a:xfrm>
            <a:off x="1088350" y="2865950"/>
            <a:ext cx="881400" cy="546900"/>
          </a:xfrm>
          <a:prstGeom prst="rect">
            <a:avLst/>
          </a:prstGeom>
          <a:solidFill>
            <a:srgbClr val="FFFFCC">
              <a:alpha val="79610"/>
            </a:srgbClr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Number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5"/>
          <p:cNvSpPr txBox="1"/>
          <p:nvPr/>
        </p:nvSpPr>
        <p:spPr>
          <a:xfrm>
            <a:off x="2043475" y="2865938"/>
            <a:ext cx="785100" cy="397500"/>
          </a:xfrm>
          <a:prstGeom prst="rect">
            <a:avLst/>
          </a:prstGeom>
          <a:solidFill>
            <a:srgbClr val="FFFFCC">
              <a:alpha val="79610"/>
            </a:srgbClr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5"/>
          <p:cNvSpPr txBox="1"/>
          <p:nvPr/>
        </p:nvSpPr>
        <p:spPr>
          <a:xfrm>
            <a:off x="3340513" y="2959138"/>
            <a:ext cx="1003800" cy="8313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(hours per week)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5"/>
          <p:cNvSpPr txBox="1"/>
          <p:nvPr/>
        </p:nvSpPr>
        <p:spPr>
          <a:xfrm>
            <a:off x="4459138" y="2959150"/>
            <a:ext cx="1003800" cy="8313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(hours per week)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5"/>
          <p:cNvSpPr txBox="1"/>
          <p:nvPr/>
        </p:nvSpPr>
        <p:spPr>
          <a:xfrm>
            <a:off x="5577775" y="2804956"/>
            <a:ext cx="1050300" cy="985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or Tutorial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(hours per week)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5"/>
          <p:cNvSpPr txBox="1"/>
          <p:nvPr/>
        </p:nvSpPr>
        <p:spPr>
          <a:xfrm>
            <a:off x="229525" y="5666138"/>
            <a:ext cx="3000000" cy="615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successfully complete before enrolling in this course</a:t>
            </a:r>
            <a:endParaRPr/>
          </a:p>
        </p:txBody>
      </p:sp>
      <p:sp>
        <p:nvSpPr>
          <p:cNvPr id="294" name="Google Shape;294;p45"/>
          <p:cNvSpPr txBox="1"/>
          <p:nvPr/>
        </p:nvSpPr>
        <p:spPr>
          <a:xfrm>
            <a:off x="3461050" y="5650950"/>
            <a:ext cx="3000000" cy="831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registered in while taking the course or successfully completed before enrolling in this course</a:t>
            </a:r>
            <a:endParaRPr/>
          </a:p>
        </p:txBody>
      </p:sp>
      <p:cxnSp>
        <p:nvCxnSpPr>
          <p:cNvPr id="295" name="Google Shape;295;p45"/>
          <p:cNvCxnSpPr/>
          <p:nvPr/>
        </p:nvCxnSpPr>
        <p:spPr>
          <a:xfrm flipH="1">
            <a:off x="388650" y="3263438"/>
            <a:ext cx="126600" cy="793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45"/>
          <p:cNvCxnSpPr>
            <a:stCxn id="288" idx="2"/>
          </p:cNvCxnSpPr>
          <p:nvPr/>
        </p:nvCxnSpPr>
        <p:spPr>
          <a:xfrm flipH="1">
            <a:off x="716650" y="3412850"/>
            <a:ext cx="812400" cy="654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45"/>
          <p:cNvCxnSpPr>
            <a:stCxn id="289" idx="2"/>
          </p:cNvCxnSpPr>
          <p:nvPr/>
        </p:nvCxnSpPr>
        <p:spPr>
          <a:xfrm flipH="1">
            <a:off x="1012825" y="3263438"/>
            <a:ext cx="1423200" cy="78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45"/>
          <p:cNvCxnSpPr>
            <a:stCxn id="290" idx="2"/>
          </p:cNvCxnSpPr>
          <p:nvPr/>
        </p:nvCxnSpPr>
        <p:spPr>
          <a:xfrm flipH="1">
            <a:off x="3191413" y="3790438"/>
            <a:ext cx="651000" cy="92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45"/>
          <p:cNvCxnSpPr>
            <a:stCxn id="291" idx="2"/>
          </p:cNvCxnSpPr>
          <p:nvPr/>
        </p:nvCxnSpPr>
        <p:spPr>
          <a:xfrm flipH="1">
            <a:off x="3380338" y="3790450"/>
            <a:ext cx="1580700" cy="942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45"/>
          <p:cNvCxnSpPr>
            <a:stCxn id="292" idx="2"/>
          </p:cNvCxnSpPr>
          <p:nvPr/>
        </p:nvCxnSpPr>
        <p:spPr>
          <a:xfrm flipH="1">
            <a:off x="3539125" y="3790456"/>
            <a:ext cx="2563800" cy="1018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p45"/>
          <p:cNvCxnSpPr/>
          <p:nvPr/>
        </p:nvCxnSpPr>
        <p:spPr>
          <a:xfrm rot="10800000" flipH="1">
            <a:off x="348800" y="5104300"/>
            <a:ext cx="109200" cy="573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p45"/>
          <p:cNvCxnSpPr/>
          <p:nvPr/>
        </p:nvCxnSpPr>
        <p:spPr>
          <a:xfrm rot="10800000">
            <a:off x="574100" y="5303000"/>
            <a:ext cx="3660900" cy="324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45"/>
          <p:cNvSpPr txBox="1"/>
          <p:nvPr/>
        </p:nvSpPr>
        <p:spPr>
          <a:xfrm>
            <a:off x="219600" y="1559200"/>
            <a:ext cx="86958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“</a:t>
            </a: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calendar</a:t>
            </a: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”on your PSI’s site.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“courses” / “course info” / “course descriptions”.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title"/>
          </p:nvPr>
        </p:nvSpPr>
        <p:spPr>
          <a:xfrm>
            <a:off x="381000" y="377825"/>
            <a:ext cx="8458200" cy="60993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0"/>
              <a:buFont typeface="Calibri"/>
              <a:buNone/>
            </a:pPr>
            <a:r>
              <a:rPr lang="en" sz="135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Okanagan College</a:t>
            </a:r>
            <a:endParaRPr/>
          </a:p>
        </p:txBody>
      </p:sp>
      <p:pic>
        <p:nvPicPr>
          <p:cNvPr id="309" name="Google Shape;30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1239300" cy="11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6"/>
          <p:cNvSpPr txBox="1"/>
          <p:nvPr/>
        </p:nvSpPr>
        <p:spPr>
          <a:xfrm>
            <a:off x="2040575" y="5698175"/>
            <a:ext cx="571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 sz="3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https://www.okanagan.bc.ca/</a:t>
            </a:r>
            <a:endParaRPr/>
          </a:p>
        </p:txBody>
      </p:sp>
      <p:pic>
        <p:nvPicPr>
          <p:cNvPr id="311" name="Google Shape;31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1950" y="533400"/>
            <a:ext cx="1239300" cy="11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>
            <a:off x="389400" y="1828800"/>
            <a:ext cx="83355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400">
                <a:solidFill>
                  <a:schemeClr val="dk1"/>
                </a:solidFill>
              </a:rPr>
              <a:t>EducationPlannerBC site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2400">
                <a:solidFill>
                  <a:schemeClr val="dk1"/>
                </a:solidFill>
              </a:rPr>
              <a:t>fantastic for searching programs, planning your education, &amp; even applying! </a:t>
            </a:r>
            <a:b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200" u="sng">
                <a:solidFill>
                  <a:schemeClr val="hlink"/>
                </a:solidFill>
                <a:hlinkClick r:id="rId3"/>
              </a:rPr>
              <a:t>educationplannerbc.ca</a:t>
            </a:r>
            <a:r>
              <a:rPr lang="en" sz="3200">
                <a:solidFill>
                  <a:schemeClr val="dk1"/>
                </a:solidFill>
              </a:rPr>
              <a:t> </a:t>
            </a:r>
            <a:b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389400" y="274625"/>
            <a:ext cx="8335500" cy="14019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Post-Secondary Information</a:t>
            </a:r>
            <a:endParaRPr/>
          </a:p>
        </p:txBody>
      </p:sp>
      <p:pic>
        <p:nvPicPr>
          <p:cNvPr id="156" name="Google Shape;156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5025" y="3180500"/>
            <a:ext cx="6609574" cy="37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495300" y="377825"/>
            <a:ext cx="82296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OC: Admissions</a:t>
            </a:r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body" idx="1"/>
          </p:nvPr>
        </p:nvSpPr>
        <p:spPr>
          <a:xfrm>
            <a:off x="519112" y="1524000"/>
            <a:ext cx="8229600" cy="51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ts val="3200"/>
              <a:buFont typeface="Arial"/>
              <a:buChar char="•"/>
            </a:pPr>
            <a:r>
              <a:rPr lang="en" sz="3200" b="0" i="0" u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Applications are still open to many programs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programs available until all seats are filled (except</a:t>
            </a:r>
            <a:r>
              <a:rPr lang="en"/>
              <a:t>ion are 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LPN and Dental Assisting</a:t>
            </a: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ts val="3200"/>
              <a:buFont typeface="Arial"/>
              <a:buChar char="•"/>
            </a:pPr>
            <a:r>
              <a:rPr lang="en" sz="3200" b="0" i="0" u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Even if you do not have all of the entrance requirements fulfilled, contact OC admissions </a:t>
            </a:r>
            <a:r>
              <a:rPr lang="en">
                <a:solidFill>
                  <a:srgbClr val="4A452A"/>
                </a:solidFill>
              </a:rPr>
              <a:t> for options at 250-762-5445 or 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https://www.okanagan.bc.ca/education-advising#admissions</a:t>
            </a:r>
            <a:r>
              <a:rPr lang="en" sz="2400" u="none">
                <a:solidFill>
                  <a:srgbClr val="4A452A"/>
                </a:solidFill>
              </a:rPr>
              <a:t> </a:t>
            </a:r>
            <a:r>
              <a:rPr lang="en" sz="3200" b="0" i="0" u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496" y="508913"/>
            <a:ext cx="65622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046" y="508913"/>
            <a:ext cx="656225" cy="6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>
            <a:spLocks noGrp="1"/>
          </p:cNvSpPr>
          <p:nvPr>
            <p:ph type="title"/>
          </p:nvPr>
        </p:nvSpPr>
        <p:spPr>
          <a:xfrm>
            <a:off x="495300" y="377825"/>
            <a:ext cx="82296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OC: Admissions</a:t>
            </a:r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839200" cy="54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receive your letter acknowledging your application, ensure you complete all tasks required, such as: 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-proof of enrolment in English 12, transcript sent, etc.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dates/deadlines vary, so </a:t>
            </a:r>
            <a:r>
              <a:rPr lang="en" sz="20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please check your correspondence in your myOkanaga</a:t>
            </a:r>
            <a:r>
              <a:rPr lang="en" sz="2000" b="0" i="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account carefully.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your deposit to secure your seat 🡪 deposit amounts vary by program.                Check website for details.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Health/Tech/Trades: $200 (</a:t>
            </a:r>
            <a:r>
              <a:rPr lang="en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$200 more approx. 90 days before start of program)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All others:  $200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EC0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Choose and plan out your courses </a:t>
            </a:r>
            <a:r>
              <a:rPr lang="en" sz="2000" b="1" i="0" u="sng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prior</a:t>
            </a:r>
            <a:r>
              <a:rPr lang="en" sz="20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 to your course registration date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given a registration package which will outline the process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946" y="546425"/>
            <a:ext cx="65622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6671" y="546425"/>
            <a:ext cx="656225" cy="6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>
            <a:spLocks noGrp="1"/>
          </p:cNvSpPr>
          <p:nvPr>
            <p:ph type="title"/>
          </p:nvPr>
        </p:nvSpPr>
        <p:spPr>
          <a:xfrm>
            <a:off x="304800" y="350837"/>
            <a:ext cx="84582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OC: SCHEDULES</a:t>
            </a:r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body" idx="1"/>
          </p:nvPr>
        </p:nvSpPr>
        <p:spPr>
          <a:xfrm>
            <a:off x="228599" y="1350962"/>
            <a:ext cx="9100335" cy="507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" sz="2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Once you are accepted, log into your “</a:t>
            </a:r>
            <a:r>
              <a:rPr lang="en" sz="2800" b="1" dirty="0">
                <a:solidFill>
                  <a:srgbClr val="C00000"/>
                </a:solidFill>
              </a:rPr>
              <a:t>m</a:t>
            </a:r>
            <a:r>
              <a:rPr lang="en" sz="2800" b="1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yOkanagan” account. This will be your guide for courses, creating schedules, finances, etc.  Check regularly!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choose courses and create schedules for Associate of Arts, Associate of Science, &amp; Business only.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programs have set schedules.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 to “</a:t>
            </a:r>
            <a:r>
              <a:rPr lang="en" sz="2800" dirty="0"/>
              <a:t>m</a:t>
            </a:r>
            <a:r>
              <a:rPr lang="en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yOkanagan” to see set schedules.</a:t>
            </a: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" sz="2800" dirty="0"/>
              <a:t>Need help planning courses? </a:t>
            </a:r>
            <a:r>
              <a:rPr lang="en" sz="1900" dirty="0"/>
              <a:t>(scroll down to “Plan your courses”) </a:t>
            </a:r>
            <a:r>
              <a:rPr lang="en" sz="2600" u="sng" dirty="0">
                <a:solidFill>
                  <a:schemeClr val="hlink"/>
                </a:solidFill>
                <a:hlinkClick r:id="rId3"/>
              </a:rPr>
              <a:t>https://www.okanagan.bc.ca/education-advising#planning</a:t>
            </a:r>
            <a:r>
              <a:rPr lang="en" sz="2800" dirty="0"/>
              <a:t>  </a:t>
            </a:r>
            <a:endParaRPr sz="2800" dirty="0"/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3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ts val="3200"/>
              <a:buFont typeface="Arial"/>
              <a:buNone/>
            </a:pPr>
            <a:r>
              <a:rPr lang="en" sz="3200" b="1" i="0" u="none" dirty="0">
                <a:solidFill>
                  <a:srgbClr val="A72611"/>
                </a:solidFill>
                <a:latin typeface="Calibri"/>
                <a:ea typeface="Calibri"/>
                <a:cs typeface="Calibri"/>
                <a:sym typeface="Calibri"/>
              </a:rPr>
              <a:t>PLAN AHEAD IF YOU WANT TO SEE AN EDUCATION ADVISOR ABOUT COURSES.</a:t>
            </a:r>
            <a:endParaRPr sz="3200" b="1" i="0" u="none" dirty="0">
              <a:solidFill>
                <a:srgbClr val="A726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ts val="3200"/>
              <a:buFont typeface="Arial"/>
              <a:buNone/>
            </a:pPr>
            <a:endParaRPr sz="300" b="1" dirty="0">
              <a:solidFill>
                <a:srgbClr val="254061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371" y="510975"/>
            <a:ext cx="65622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846" y="481913"/>
            <a:ext cx="656225" cy="6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>
            <a:spLocks noGrp="1"/>
          </p:cNvSpPr>
          <p:nvPr>
            <p:ph type="title"/>
          </p:nvPr>
        </p:nvSpPr>
        <p:spPr>
          <a:xfrm>
            <a:off x="304800" y="350837"/>
            <a:ext cx="84582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OC: SCHEDULES</a:t>
            </a:r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body" idx="1"/>
          </p:nvPr>
        </p:nvSpPr>
        <p:spPr>
          <a:xfrm>
            <a:off x="295275" y="1447800"/>
            <a:ext cx="8382000" cy="46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times will be posted in </a:t>
            </a:r>
            <a:r>
              <a:rPr lang="en" sz="2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Classfinder</a:t>
            </a: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your “</a:t>
            </a:r>
            <a:r>
              <a:rPr lang="en" sz="2800"/>
              <a:t>m</a:t>
            </a: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yOkanagan” account mid June so students can pre-plan their schedules.  Create more than one possible schedule.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look at courses for prerequisites. You may register for any class so make sure you have the required prerequisite course(s).  It is on you.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help? Access registration video on “MyOkanagan” account under </a:t>
            </a:r>
            <a:r>
              <a:rPr lang="en" sz="2800" b="1" i="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“Course registration help”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096" y="481913"/>
            <a:ext cx="65622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321" y="481925"/>
            <a:ext cx="656225" cy="6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610600" cy="14019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Okanagan College</a:t>
            </a:r>
            <a:b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Registering for your courses</a:t>
            </a:r>
            <a:endParaRPr/>
          </a:p>
        </p:txBody>
      </p:sp>
      <p:sp>
        <p:nvSpPr>
          <p:cNvPr id="349" name="Google Shape;349;p51"/>
          <p:cNvSpPr txBox="1">
            <a:spLocks noGrp="1"/>
          </p:cNvSpPr>
          <p:nvPr>
            <p:ph type="body" idx="1"/>
          </p:nvPr>
        </p:nvSpPr>
        <p:spPr>
          <a:xfrm>
            <a:off x="342900" y="1752600"/>
            <a:ext cx="86106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C0"/>
              </a:buClr>
              <a:buSzPts val="2400"/>
              <a:buFont typeface="Arial"/>
              <a:buNone/>
            </a:pPr>
            <a:r>
              <a:rPr lang="en" sz="24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https://www.okanagan.bc.ca/office-of-the-registrar/how-to-register</a:t>
            </a:r>
            <a:r>
              <a:rPr lang="en" sz="24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>
              <a:solidFill>
                <a:srgbClr val="008E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37" y="482600"/>
            <a:ext cx="504825" cy="52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5" y="2286000"/>
            <a:ext cx="6393625" cy="33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2296" y="2667000"/>
            <a:ext cx="1915550" cy="20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1"/>
          <p:cNvSpPr txBox="1"/>
          <p:nvPr/>
        </p:nvSpPr>
        <p:spPr>
          <a:xfrm>
            <a:off x="304800" y="6080125"/>
            <a:ext cx="8518500" cy="4617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None/>
            </a:pPr>
            <a:r>
              <a:rPr lang="en" sz="2400" b="1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ALL campuses</a:t>
            </a:r>
            <a:r>
              <a:rPr lang="en" sz="24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 1</a:t>
            </a:r>
            <a:r>
              <a:rPr lang="en" sz="2400" b="0" i="0" u="none" baseline="30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" sz="24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year students register </a:t>
            </a:r>
            <a:r>
              <a:rPr lang="en" sz="2400" b="1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early July</a:t>
            </a:r>
            <a:endParaRPr/>
          </a:p>
        </p:txBody>
      </p:sp>
      <p:pic>
        <p:nvPicPr>
          <p:cNvPr id="354" name="Google Shape;35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121" y="375300"/>
            <a:ext cx="65622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271" y="403875"/>
            <a:ext cx="656225" cy="6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>
            <a:spLocks noGrp="1"/>
          </p:cNvSpPr>
          <p:nvPr>
            <p:ph type="title"/>
          </p:nvPr>
        </p:nvSpPr>
        <p:spPr>
          <a:xfrm>
            <a:off x="304800" y="350837"/>
            <a:ext cx="84582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Okanagan College Advisors</a:t>
            </a:r>
            <a:endParaRPr/>
          </a:p>
        </p:txBody>
      </p:sp>
      <p:sp>
        <p:nvSpPr>
          <p:cNvPr id="361" name="Google Shape;361;p52"/>
          <p:cNvSpPr txBox="1">
            <a:spLocks noGrp="1"/>
          </p:cNvSpPr>
          <p:nvPr>
            <p:ph type="body" idx="1"/>
          </p:nvPr>
        </p:nvSpPr>
        <p:spPr>
          <a:xfrm>
            <a:off x="342900" y="1391437"/>
            <a:ext cx="8382000" cy="46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/>
              <a:t>NINA CASANO</a:t>
            </a:r>
            <a:r>
              <a:rPr lang="en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Recruitment and Events Coordinator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250-762-5445 ext </a:t>
            </a:r>
            <a:r>
              <a:rPr lang="en" sz="2000" b="1"/>
              <a:t>4161</a:t>
            </a:r>
            <a:r>
              <a:rPr lang="en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ncasano</a:t>
            </a:r>
            <a:r>
              <a:rPr lang="en" sz="20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@okanagan.bc.ca</a:t>
            </a:r>
            <a:r>
              <a:rPr lang="en" sz="20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AskOC@okanagan.bc.ca</a:t>
            </a:r>
            <a:r>
              <a:rPr lang="en" sz="2000"/>
              <a:t> </a:t>
            </a:r>
            <a:endParaRPr sz="200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Michelle Somerville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Education Advisor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/>
              <a:t>250-862-5656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" sz="20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msomerville@okanagan.bc.ca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AskOC@okanagan.bc.ca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/>
              <a:t>Vivian Moretti</a:t>
            </a:r>
            <a:r>
              <a:rPr lang="en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Education Advisor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/>
              <a:t>250-862-5656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vmoretti</a:t>
            </a:r>
            <a:r>
              <a:rPr lang="en" sz="20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@okanagan.bc.ca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AskOC@okanagan.bc.ca</a:t>
            </a:r>
            <a:r>
              <a:rPr lang="en" sz="2000"/>
              <a:t> </a:t>
            </a:r>
            <a:endParaRPr/>
          </a:p>
        </p:txBody>
      </p:sp>
      <p:sp>
        <p:nvSpPr>
          <p:cNvPr id="362" name="Google Shape;362;p52"/>
          <p:cNvSpPr txBox="1"/>
          <p:nvPr/>
        </p:nvSpPr>
        <p:spPr>
          <a:xfrm>
            <a:off x="4354275" y="2395525"/>
            <a:ext cx="4408500" cy="2678100"/>
          </a:xfrm>
          <a:prstGeom prst="rect">
            <a:avLst/>
          </a:prstGeom>
          <a:solidFill>
            <a:srgbClr val="25406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about OC?</a:t>
            </a:r>
            <a:endParaRPr sz="2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 help planning your program?</a:t>
            </a:r>
            <a:endParaRPr sz="2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2800" b="1">
                <a:solidFill>
                  <a:schemeClr val="lt1"/>
                </a:solidFill>
              </a:rPr>
              <a:t>AskOC@okanagan.bc.ca</a:t>
            </a:r>
            <a:endParaRPr sz="2800" b="1">
              <a:solidFill>
                <a:schemeClr val="lt1"/>
              </a:solidFill>
            </a:endParaRPr>
          </a:p>
        </p:txBody>
      </p:sp>
      <p:pic>
        <p:nvPicPr>
          <p:cNvPr id="363" name="Google Shape;363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096" y="481913"/>
            <a:ext cx="65622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05971" y="481925"/>
            <a:ext cx="656225" cy="6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>
            <a:spLocks noGrp="1"/>
          </p:cNvSpPr>
          <p:nvPr>
            <p:ph type="title"/>
          </p:nvPr>
        </p:nvSpPr>
        <p:spPr>
          <a:xfrm>
            <a:off x="322262" y="268287"/>
            <a:ext cx="84582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OC: Student Support</a:t>
            </a:r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body" idx="1"/>
          </p:nvPr>
        </p:nvSpPr>
        <p:spPr>
          <a:xfrm>
            <a:off x="322262" y="1371600"/>
            <a:ext cx="8458200" cy="46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" sz="4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4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ACCESSIBILITY SERVICES</a:t>
            </a:r>
            <a:r>
              <a:rPr lang="en" sz="4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 conditions- Anxiety/Depression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Disabilities- Dyslexia/ Dysgraphia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Neurological Disabilities- ADHD/Autism Spectrum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Disabilities/ Hearing / Vision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" sz="32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PLAN AHEAD!!  Connect with these services PRIOR to the start of your program so they can PROACTIVELY support you! 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646" y="395275"/>
            <a:ext cx="65622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021" y="399363"/>
            <a:ext cx="656225" cy="6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/>
          <p:nvPr/>
        </p:nvSpPr>
        <p:spPr>
          <a:xfrm>
            <a:off x="228600" y="360362"/>
            <a:ext cx="84582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OC: Student Support</a:t>
            </a:r>
            <a:endParaRPr/>
          </a:p>
        </p:txBody>
      </p:sp>
      <p:sp>
        <p:nvSpPr>
          <p:cNvPr id="378" name="Google Shape;378;p54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001000" cy="51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provide separate setting, supports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services confidential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for information 250-862-5451.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Samantha Matychuk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Accessibility Services Coodinator </a:t>
            </a:r>
            <a:r>
              <a:rPr lang="en" sz="36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smatychuk@Okanagan.bc.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250-762-5445 ext 4477</a:t>
            </a:r>
            <a:endParaRPr/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996" y="503875"/>
            <a:ext cx="65622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8815" y="454025"/>
            <a:ext cx="704130" cy="7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2295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Calibri"/>
              <a:buNone/>
            </a:pPr>
            <a:r>
              <a:rPr lang="en" sz="20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</a:t>
            </a:r>
            <a:endParaRPr/>
          </a:p>
        </p:txBody>
      </p:sp>
      <p:pic>
        <p:nvPicPr>
          <p:cNvPr id="386" name="Google Shape;38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98443"/>
            <a:ext cx="1548350" cy="17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600" y="438768"/>
            <a:ext cx="1548350" cy="177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5"/>
          <p:cNvSpPr txBox="1"/>
          <p:nvPr/>
        </p:nvSpPr>
        <p:spPr>
          <a:xfrm>
            <a:off x="2971800" y="4876800"/>
            <a:ext cx="392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https://you.ubc.ca/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UBC: Admissions</a:t>
            </a:r>
            <a:endParaRPr/>
          </a:p>
        </p:txBody>
      </p:sp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457200" y="1308100"/>
            <a:ext cx="8307900" cy="54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2275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round offers complete.</a:t>
            </a:r>
            <a:endParaRPr/>
          </a:p>
          <a:p>
            <a:pPr marL="422275" marR="0" lvl="1" indent="-254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did not receive a first round offer will now be considered. Offers out by mid/end of April. </a:t>
            </a:r>
            <a:endParaRPr/>
          </a:p>
          <a:p>
            <a:pPr marL="422275" marR="0" lvl="1" indent="-254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 decision or waitlisted depending on program</a:t>
            </a:r>
            <a:endParaRPr/>
          </a:p>
          <a:p>
            <a:pPr marL="422275" marR="0" lvl="1" indent="-254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 offers by either May 1</a:t>
            </a:r>
            <a:r>
              <a:rPr lang="e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June 1</a:t>
            </a:r>
            <a:r>
              <a:rPr lang="e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and pay your </a:t>
            </a:r>
            <a:r>
              <a:rPr lang="en" sz="2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$500 acceptance deposit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UBC with credit card or online banking </a:t>
            </a:r>
            <a:endParaRPr/>
          </a:p>
          <a:p>
            <a:pPr marL="422275" marR="0" lvl="1" indent="-254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offers are conditional – you must maintain grades to ensure acceptance</a:t>
            </a:r>
            <a:endParaRPr/>
          </a:p>
          <a:p>
            <a:pPr marL="422275" marR="0" lvl="1" indent="-254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information and registration occurs in June.</a:t>
            </a:r>
            <a:endParaRPr/>
          </a:p>
          <a:p>
            <a:pPr marL="422275" marR="0" lvl="1" indent="-254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given specific date for your course registration</a:t>
            </a:r>
            <a:endParaRPr/>
          </a:p>
          <a:p>
            <a:pPr marL="422275" marR="0" lvl="1" indent="-254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https://you.ubc.ca/applying-ubc/blog/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22275" marR="0" lvl="1" indent="-190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2275" marR="0" lvl="1" indent="-2540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Plan ahead. Contact UBC advisors with any questions.</a:t>
            </a:r>
            <a:endParaRPr/>
          </a:p>
          <a:p>
            <a:pPr marL="422275" marR="0" lvl="1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2275" marR="0" lvl="1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125" y="375738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1675" y="375738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389400" y="1828800"/>
            <a:ext cx="83355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Post-Secondary BC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 site</a:t>
            </a: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</a:t>
            </a:r>
            <a:r>
              <a:rPr lang="en" sz="2300">
                <a:solidFill>
                  <a:schemeClr val="dk1"/>
                </a:solidFill>
              </a:rPr>
              <a:t>s</a:t>
            </a: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&amp; </a:t>
            </a:r>
            <a:r>
              <a:rPr lang="en" sz="2300">
                <a:solidFill>
                  <a:schemeClr val="dk1"/>
                </a:solidFill>
              </a:rPr>
              <a:t>parents with information to make the best post-secondary decisions.</a:t>
            </a: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" sz="2300">
                <a:solidFill>
                  <a:schemeClr val="dk1"/>
                </a:solidFill>
              </a:rPr>
              <a:t>S</a:t>
            </a: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earch programs, check for updates, &amp; find events from </a:t>
            </a:r>
            <a:r>
              <a:rPr lang="en" sz="2300">
                <a:solidFill>
                  <a:schemeClr val="dk1"/>
                </a:solidFill>
              </a:rPr>
              <a:t>almost all public B.C. </a:t>
            </a: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Secondary Institutions.</a:t>
            </a:r>
            <a:b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https://www.postsecondarybc.ca/</a:t>
            </a:r>
            <a:b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389400" y="274625"/>
            <a:ext cx="8335500" cy="14019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Post-Secondary Information</a:t>
            </a:r>
            <a:endParaRPr/>
          </a:p>
        </p:txBody>
      </p:sp>
      <p:pic>
        <p:nvPicPr>
          <p:cNvPr id="163" name="Google Shape;163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63" y="3272450"/>
            <a:ext cx="7981886" cy="31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UBC: Admissions</a:t>
            </a:r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892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Accepted to </a:t>
            </a:r>
            <a:r>
              <a:rPr lang="en" sz="24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UBC OKANAGAN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8925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Student Services on the Okanagan Campus for assistance with next steps, such as course registration, course planning and finances.</a:t>
            </a:r>
            <a:endParaRPr/>
          </a:p>
          <a:p>
            <a:pPr marL="288925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" sz="24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https://students.ok.ubc.ca/academic-success/academic-advising/</a:t>
            </a:r>
            <a:r>
              <a:rPr lang="en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88925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925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Accepted to </a:t>
            </a:r>
            <a:r>
              <a:rPr lang="en" sz="24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UBC VANCOUVER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8925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have been admitted and accepted their offer will be assigned an Enrolment Services Advisors (ESA) </a:t>
            </a:r>
            <a:r>
              <a:rPr lang="en" sz="24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https://students.ubc.ca/about-student-services/enrolment-services-advisors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with financial, academic &amp; health resources.  Students can expect an email from their ESA.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25" y="375738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6225" y="375750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>
            <a:spLocks noGrp="1"/>
          </p:cNvSpPr>
          <p:nvPr>
            <p:ph type="title"/>
          </p:nvPr>
        </p:nvSpPr>
        <p:spPr>
          <a:xfrm>
            <a:off x="381000" y="558800"/>
            <a:ext cx="8382000" cy="9651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None/>
            </a:pPr>
            <a:r>
              <a:rPr lang="en" sz="46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UBC: Navigating your Degree</a:t>
            </a:r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body" idx="4294967295"/>
          </p:nvPr>
        </p:nvSpPr>
        <p:spPr>
          <a:xfrm>
            <a:off x="349250" y="1709738"/>
            <a:ext cx="8642400" cy="45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C00000"/>
                </a:solidFill>
                <a:highlight>
                  <a:srgbClr val="FFE57F"/>
                </a:highlight>
                <a:latin typeface="Calibri"/>
                <a:ea typeface="Calibri"/>
                <a:cs typeface="Calibri"/>
                <a:sym typeface="Calibri"/>
              </a:rPr>
              <a:t>DEGREE NAVIGATOR: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46355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program requirements &amp; plan your degree</a:t>
            </a:r>
            <a:endParaRPr/>
          </a:p>
          <a:p>
            <a:pPr marL="46355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course information as outlined in UBC Academic Calendar</a:t>
            </a:r>
            <a:endParaRPr/>
          </a:p>
          <a:p>
            <a:pPr marL="12065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Access:  Log into the Student Service Centre (SSC) and click on “Degree Navigator” under “Registration”. You must have accepted an offer to access.   </a:t>
            </a:r>
            <a:r>
              <a:rPr lang="e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/>
          </a:p>
          <a:p>
            <a:pPr marL="12065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lang="en" sz="2000" b="0" i="0" u="none" strike="noStrike" cap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Tutorials available along with Degree Navigator Tip Sheet at: </a:t>
            </a:r>
            <a:r>
              <a:rPr lang="en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https://students.ok.ubc.ca/academic-success/degree-planning/</a:t>
            </a:r>
            <a:r>
              <a:rPr lang="en" sz="2000" b="0" i="0" u="none" strike="noStrike" cap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endParaRPr/>
          </a:p>
          <a:p>
            <a:pPr marL="342900" marR="0" lvl="0" indent="-146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C00000"/>
                </a:solidFill>
                <a:highlight>
                  <a:srgbClr val="FFE57F"/>
                </a:highlight>
                <a:latin typeface="Calibri"/>
                <a:ea typeface="Calibri"/>
                <a:cs typeface="Calibri"/>
                <a:sym typeface="Calibri"/>
              </a:rPr>
              <a:t>FIRST YEAR ADVISING GUIDES: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12065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https://students.ok.ubc.ca/academic-success/degree-planning/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12065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your program and the advising guides will outline first year required and elective courses and options.</a:t>
            </a:r>
            <a:endParaRPr/>
          </a:p>
        </p:txBody>
      </p:sp>
      <p:pic>
        <p:nvPicPr>
          <p:cNvPr id="412" name="Google Shape;412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660400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875" y="660400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322" y="2302600"/>
            <a:ext cx="6284506" cy="33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9"/>
          <p:cNvSpPr txBox="1">
            <a:spLocks noGrp="1"/>
          </p:cNvSpPr>
          <p:nvPr>
            <p:ph type="title"/>
          </p:nvPr>
        </p:nvSpPr>
        <p:spPr>
          <a:xfrm>
            <a:off x="309562" y="274637"/>
            <a:ext cx="8518500" cy="14781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                                      Registering for your courses</a:t>
            </a:r>
            <a:endParaRPr/>
          </a:p>
        </p:txBody>
      </p:sp>
      <p:sp>
        <p:nvSpPr>
          <p:cNvPr id="420" name="Google Shape;420;p59"/>
          <p:cNvSpPr txBox="1">
            <a:spLocks noGrp="1"/>
          </p:cNvSpPr>
          <p:nvPr>
            <p:ph type="body" idx="1"/>
          </p:nvPr>
        </p:nvSpPr>
        <p:spPr>
          <a:xfrm>
            <a:off x="1219200" y="1811337"/>
            <a:ext cx="77628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https://you.ubc.ca/applying-ubc/admitted/register/</a:t>
            </a:r>
            <a:endParaRPr/>
          </a:p>
        </p:txBody>
      </p:sp>
      <p:sp>
        <p:nvSpPr>
          <p:cNvPr id="421" name="Google Shape;421;p59"/>
          <p:cNvSpPr txBox="1"/>
          <p:nvPr/>
        </p:nvSpPr>
        <p:spPr>
          <a:xfrm>
            <a:off x="189800" y="5722925"/>
            <a:ext cx="8792100" cy="831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None/>
            </a:pPr>
            <a:r>
              <a:rPr lang="en" sz="2400" b="1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Okanagan campus</a:t>
            </a:r>
            <a:r>
              <a:rPr lang="en" sz="24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400">
                <a:solidFill>
                  <a:srgbClr val="17375E"/>
                </a:solidFill>
              </a:rPr>
              <a:t> </a:t>
            </a:r>
            <a:r>
              <a:rPr lang="en" sz="24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2400" b="0" i="0" u="none" baseline="30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" sz="24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year students register </a:t>
            </a:r>
            <a:r>
              <a:rPr lang="en" sz="2400" b="1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June </a:t>
            </a:r>
            <a:r>
              <a:rPr lang="en" sz="2400" b="1">
                <a:solidFill>
                  <a:srgbClr val="17375E"/>
                </a:solidFill>
              </a:rPr>
              <a:t>24</a:t>
            </a:r>
            <a:r>
              <a:rPr lang="en" sz="2400" b="1" baseline="30000">
                <a:solidFill>
                  <a:srgbClr val="17375E"/>
                </a:solidFill>
              </a:rPr>
              <a:t>th</a:t>
            </a:r>
            <a:r>
              <a:rPr lang="en" sz="2400" b="1">
                <a:solidFill>
                  <a:srgbClr val="17375E"/>
                </a:solidFill>
              </a:rPr>
              <a:t> &amp; 26</a:t>
            </a:r>
            <a:r>
              <a:rPr lang="en" sz="2400" b="1" i="0" u="none" baseline="30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None/>
            </a:pPr>
            <a:r>
              <a:rPr lang="en" sz="2400" b="1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Vancouver campus</a:t>
            </a:r>
            <a:r>
              <a:rPr lang="en" sz="24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1</a:t>
            </a:r>
            <a:r>
              <a:rPr lang="en" sz="2400" b="0" i="0" u="none" baseline="30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" sz="2400" b="0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year students register </a:t>
            </a:r>
            <a:r>
              <a:rPr lang="en" sz="1700" b="1">
                <a:solidFill>
                  <a:srgbClr val="17375E"/>
                </a:solidFill>
              </a:rPr>
              <a:t>(to be announced)</a:t>
            </a:r>
            <a:endParaRPr sz="700">
              <a:highlight>
                <a:srgbClr val="FF00FF"/>
              </a:highlight>
            </a:endParaRPr>
          </a:p>
        </p:txBody>
      </p:sp>
      <p:pic>
        <p:nvPicPr>
          <p:cNvPr id="422" name="Google Shape;422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725" y="440550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2600" y="440550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44612"/>
            <a:ext cx="8610599" cy="443706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0"/>
          <p:cNvSpPr txBox="1">
            <a:spLocks noGrp="1"/>
          </p:cNvSpPr>
          <p:nvPr>
            <p:ph type="title"/>
          </p:nvPr>
        </p:nvSpPr>
        <p:spPr>
          <a:xfrm>
            <a:off x="466725" y="274637"/>
            <a:ext cx="8204100" cy="14781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                                      Advising Timeline</a:t>
            </a:r>
            <a:endParaRPr/>
          </a:p>
        </p:txBody>
      </p:sp>
      <p:sp>
        <p:nvSpPr>
          <p:cNvPr id="430" name="Google Shape;430;p60"/>
          <p:cNvSpPr txBox="1"/>
          <p:nvPr/>
        </p:nvSpPr>
        <p:spPr>
          <a:xfrm>
            <a:off x="595312" y="5943600"/>
            <a:ext cx="8137500" cy="585000"/>
          </a:xfrm>
          <a:prstGeom prst="rect">
            <a:avLst/>
          </a:prstGeom>
          <a:solidFill>
            <a:srgbClr val="FFE5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ACADEMIC ADVISING INFO: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" sz="14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https://students.cms.ok.ubc.ca/wp-content/uploads/sites/90/2019/07/Academic-Advising-Syllabus.pdf</a:t>
            </a:r>
            <a:r>
              <a:rPr lang="en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31" name="Google Shape;431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400" y="383050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50" y="383050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8534400" cy="197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tour will help you get a feel for UBC. You will visit academic, social, and recreational facilities, and ask questions galore!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Indigenous campus tours also available (Vancouver)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https://you.ubc.ca/tours-events/campus-tours/</a:t>
            </a:r>
            <a:r>
              <a:rPr lang="en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38" name="Google Shape;438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50" y="1776412"/>
            <a:ext cx="2900362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4671" y="1776396"/>
            <a:ext cx="2900350" cy="239078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1"/>
          <p:cNvSpPr txBox="1"/>
          <p:nvPr/>
        </p:nvSpPr>
        <p:spPr>
          <a:xfrm>
            <a:off x="3468687" y="1951037"/>
            <a:ext cx="2133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Visiting UBC in person or with a live virtual campus tour is the best way to experience life at a global top 40 university.</a:t>
            </a:r>
            <a:endParaRPr/>
          </a:p>
        </p:txBody>
      </p:sp>
      <p:sp>
        <p:nvSpPr>
          <p:cNvPr id="441" name="Google Shape;441;p61"/>
          <p:cNvSpPr txBox="1">
            <a:spLocks noGrp="1"/>
          </p:cNvSpPr>
          <p:nvPr>
            <p:ph type="title"/>
          </p:nvPr>
        </p:nvSpPr>
        <p:spPr>
          <a:xfrm>
            <a:off x="466725" y="274637"/>
            <a:ext cx="8204100" cy="1325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UBC: Campus Tours</a:t>
            </a:r>
            <a:endParaRPr/>
          </a:p>
        </p:txBody>
      </p:sp>
      <p:pic>
        <p:nvPicPr>
          <p:cNvPr id="442" name="Google Shape;442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500" y="566238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9275" y="566250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 txBox="1">
            <a:spLocks noGrp="1"/>
          </p:cNvSpPr>
          <p:nvPr>
            <p:ph type="title"/>
          </p:nvPr>
        </p:nvSpPr>
        <p:spPr>
          <a:xfrm>
            <a:off x="533400" y="377825"/>
            <a:ext cx="7924800" cy="10272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 Advisors</a:t>
            </a:r>
            <a:endParaRPr/>
          </a:p>
        </p:txBody>
      </p:sp>
      <p:sp>
        <p:nvSpPr>
          <p:cNvPr id="449" name="Google Shape;449;p62"/>
          <p:cNvSpPr txBox="1">
            <a:spLocks noGrp="1"/>
          </p:cNvSpPr>
          <p:nvPr>
            <p:ph type="body" idx="4294967295"/>
          </p:nvPr>
        </p:nvSpPr>
        <p:spPr>
          <a:xfrm>
            <a:off x="381000" y="1576735"/>
            <a:ext cx="82296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UBC Advisor for any other questions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70C0"/>
                </a:solidFill>
                <a:highlight>
                  <a:srgbClr val="FFE57F"/>
                </a:highlight>
                <a:latin typeface="Calibri"/>
                <a:ea typeface="Calibri"/>
                <a:cs typeface="Calibri"/>
                <a:sym typeface="Calibri"/>
              </a:rPr>
              <a:t>UBC:  Anthony Dodds</a:t>
            </a:r>
            <a:endParaRPr sz="2400" b="1" i="0" u="none" strike="noStrike" cap="none">
              <a:solidFill>
                <a:srgbClr val="0070C0"/>
              </a:solidFill>
              <a:highlight>
                <a:srgbClr val="FFE57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250-807-9269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anthony.dodds@ubc.ca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70C0"/>
                </a:solidFill>
                <a:highlight>
                  <a:srgbClr val="FFE57F"/>
                </a:highlight>
                <a:latin typeface="Calibri"/>
                <a:ea typeface="Calibri"/>
                <a:cs typeface="Calibri"/>
                <a:sym typeface="Calibri"/>
              </a:rPr>
              <a:t>UBC:  Lauren Schroeder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250-807-9159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lauren.schroeder@ubc.ca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UBC/ UBC-O General inquiries: </a:t>
            </a:r>
            <a:r>
              <a:rPr lang="en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recruitment.ok@ubc.ca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250-807-8521. Voicemails are returned within 24hrs, emails usually 3-5 days.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62" descr="AAPS Board of Directors | AA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2286000"/>
            <a:ext cx="822722" cy="109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1775" y="541563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5800" y="541575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3"/>
          <p:cNvSpPr txBox="1">
            <a:spLocks noGrp="1"/>
          </p:cNvSpPr>
          <p:nvPr>
            <p:ph type="title"/>
          </p:nvPr>
        </p:nvSpPr>
        <p:spPr>
          <a:xfrm>
            <a:off x="304800" y="360362"/>
            <a:ext cx="84582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  STUDENT  SUPPORT</a:t>
            </a:r>
            <a:endParaRPr/>
          </a:p>
        </p:txBody>
      </p:sp>
      <p:sp>
        <p:nvSpPr>
          <p:cNvPr id="458" name="Google Shape;458;p63"/>
          <p:cNvSpPr txBox="1">
            <a:spLocks noGrp="1"/>
          </p:cNvSpPr>
          <p:nvPr>
            <p:ph type="body" idx="1"/>
          </p:nvPr>
        </p:nvSpPr>
        <p:spPr>
          <a:xfrm>
            <a:off x="381000" y="1398587"/>
            <a:ext cx="8382000" cy="53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for all types of challenges: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en" sz="32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Mental Health 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(Anxiety, Depression, etc)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en" sz="32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Learning disabilities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en" sz="32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Neurological disabilities 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(ADHD, Autism, etc)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en" sz="32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Physical Disabilities 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(Hearing, Vision, etc.)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" sz="32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PLAN AHEAD!!  Connect with these services PRIOR to the start of your program so they can PROACTIVELY support you!  </a:t>
            </a:r>
            <a:endParaRPr/>
          </a:p>
        </p:txBody>
      </p:sp>
      <p:pic>
        <p:nvPicPr>
          <p:cNvPr id="459" name="Google Shape;45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450" y="490175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3300" y="461463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4"/>
          <p:cNvSpPr txBox="1">
            <a:spLocks noGrp="1"/>
          </p:cNvSpPr>
          <p:nvPr>
            <p:ph type="title"/>
          </p:nvPr>
        </p:nvSpPr>
        <p:spPr>
          <a:xfrm>
            <a:off x="228600" y="360362"/>
            <a:ext cx="84582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UBC  STUDENT  SUPPORT</a:t>
            </a:r>
            <a:endParaRPr/>
          </a:p>
        </p:txBody>
      </p:sp>
      <p:sp>
        <p:nvSpPr>
          <p:cNvPr id="466" name="Google Shape;466;p64"/>
          <p:cNvSpPr txBox="1">
            <a:spLocks noGrp="1"/>
          </p:cNvSpPr>
          <p:nvPr>
            <p:ph type="body" idx="1"/>
          </p:nvPr>
        </p:nvSpPr>
        <p:spPr>
          <a:xfrm>
            <a:off x="228600" y="1517650"/>
            <a:ext cx="8382000" cy="47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VANCOUVER</a:t>
            </a:r>
            <a:r>
              <a:rPr lang="en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" sz="36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“Centre for Accessibility”  </a:t>
            </a:r>
            <a:r>
              <a:rPr lang="en" sz="20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https://students.ubc.ca/about-student-services/centre-for-accessibility</a:t>
            </a: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604-822-5844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info.accessibility@ubc.ca</a:t>
            </a: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OKANAGAN</a:t>
            </a:r>
            <a:r>
              <a:rPr lang="en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" sz="36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“Disability Resources”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https://students.ok.ubc.ca/academic-success/disability-resources/</a:t>
            </a: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250-807-8053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drc.questions@ubc.ca</a:t>
            </a: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8450" y="461463"/>
            <a:ext cx="64667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30400" y="461463"/>
            <a:ext cx="646675" cy="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/>
          <p:nvPr/>
        </p:nvSpPr>
        <p:spPr>
          <a:xfrm>
            <a:off x="3650350" y="1905100"/>
            <a:ext cx="1371600" cy="994200"/>
          </a:xfrm>
          <a:prstGeom prst="downArrow">
            <a:avLst>
              <a:gd name="adj1" fmla="val 37660"/>
              <a:gd name="adj2" fmla="val 37220"/>
            </a:avLst>
          </a:prstGeom>
          <a:solidFill>
            <a:srgbClr val="C00000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5"/>
          <p:cNvSpPr txBox="1"/>
          <p:nvPr/>
        </p:nvSpPr>
        <p:spPr>
          <a:xfrm>
            <a:off x="1066800" y="5105400"/>
            <a:ext cx="7239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" sz="36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advisors are there to help you!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" sz="36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TALK TO THEM!</a:t>
            </a:r>
            <a:endParaRPr/>
          </a:p>
        </p:txBody>
      </p:sp>
      <p:sp>
        <p:nvSpPr>
          <p:cNvPr id="475" name="Google Shape;475;p65"/>
          <p:cNvSpPr txBox="1">
            <a:spLocks noGrp="1"/>
          </p:cNvSpPr>
          <p:nvPr>
            <p:ph type="title"/>
          </p:nvPr>
        </p:nvSpPr>
        <p:spPr>
          <a:xfrm>
            <a:off x="381000" y="274637"/>
            <a:ext cx="8458200" cy="14781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  Concerns?                          Special Circumstances?  </a:t>
            </a:r>
            <a:endParaRPr/>
          </a:p>
        </p:txBody>
      </p:sp>
      <p:sp>
        <p:nvSpPr>
          <p:cNvPr id="476" name="Google Shape;476;p65"/>
          <p:cNvSpPr/>
          <p:nvPr/>
        </p:nvSpPr>
        <p:spPr>
          <a:xfrm>
            <a:off x="695325" y="2971800"/>
            <a:ext cx="7924792" cy="20974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Arial Black"/>
              </a:rPr>
              <a:t>CONTACT YOUR </a:t>
            </a:r>
            <a:br>
              <a:rPr b="1" i="0">
                <a:ln>
                  <a:noFill/>
                </a:ln>
                <a:solidFill>
                  <a:schemeClr val="dk2"/>
                </a:solidFill>
                <a:latin typeface="Arial Black"/>
              </a:rPr>
            </a:br>
            <a:r>
              <a:rPr b="1" i="0">
                <a:ln>
                  <a:noFill/>
                </a:ln>
                <a:solidFill>
                  <a:schemeClr val="dk2"/>
                </a:solidFill>
                <a:latin typeface="Arial Black"/>
              </a:rPr>
              <a:t>INSTITUTION!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05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the university/college has been added to your email “safe list” so messages don’t end up in your junk mail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rgbClr val="33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Check email, student account, &amp; mail frequently as they will be sending you important info about events, upcoming dates, etc.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on your calendar about important dates such as self-reporting, registration, welcome day, etc.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rgbClr val="33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Visit the website (campus student login), plan out your courses, &amp; create multiple schedules so you are ready for your registration date.  Make an appointment to see an advisor if necessary.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Have your courses chosen </a:t>
            </a:r>
            <a:r>
              <a:rPr lang="en" sz="2400" b="0" i="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" sz="2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your given registration date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6"/>
          <p:cNvSpPr txBox="1">
            <a:spLocks noGrp="1"/>
          </p:cNvSpPr>
          <p:nvPr>
            <p:ph type="title"/>
          </p:nvPr>
        </p:nvSpPr>
        <p:spPr>
          <a:xfrm>
            <a:off x="381000" y="274637"/>
            <a:ext cx="8382000" cy="9447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Things to Do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381000" y="1611875"/>
            <a:ext cx="8305800" cy="31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0487" marR="0" lvl="1" indent="-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Research, Brochures, calendars, pamphlets, emails, etc.</a:t>
            </a:r>
            <a:endParaRPr/>
          </a:p>
          <a:p>
            <a:pPr marL="90487" marR="0" lvl="1" indent="-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PSP #1 &amp; #2 slides/notes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1" indent="-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✔"/>
            </a:pPr>
            <a:r>
              <a:rPr lang="en" sz="2000" b="1">
                <a:solidFill>
                  <a:schemeClr val="dk1"/>
                </a:solidFill>
              </a:rPr>
              <a:t>PEN number</a:t>
            </a:r>
            <a:endParaRPr sz="2000" b="1">
              <a:solidFill>
                <a:schemeClr val="dk1"/>
              </a:solidFill>
            </a:endParaRPr>
          </a:p>
          <a:p>
            <a:pPr marL="90487" marR="0" lvl="1" indent="-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✔"/>
            </a:pPr>
            <a:r>
              <a:rPr lang="en" sz="2000" b="1">
                <a:solidFill>
                  <a:schemeClr val="dk1"/>
                </a:solidFill>
              </a:rPr>
              <a:t>Print outs of critical emails (acceptance, student numbers, etc)</a:t>
            </a:r>
            <a:endParaRPr sz="2000" b="1">
              <a:solidFill>
                <a:schemeClr val="dk1"/>
              </a:solidFill>
            </a:endParaRPr>
          </a:p>
          <a:p>
            <a:pPr marL="90487" marR="0" lvl="1" indent="-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✔"/>
            </a:pPr>
            <a:r>
              <a:rPr lang="en" sz="2000" b="1">
                <a:solidFill>
                  <a:srgbClr val="FF0000"/>
                </a:solidFill>
              </a:rPr>
              <a:t>LOGIN DETAILS</a:t>
            </a:r>
            <a:r>
              <a:rPr lang="en" sz="2000" b="1">
                <a:solidFill>
                  <a:schemeClr val="dk1"/>
                </a:solidFill>
              </a:rPr>
              <a:t>:</a:t>
            </a:r>
            <a:endParaRPr sz="2000" b="1">
              <a:solidFill>
                <a:schemeClr val="dk1"/>
              </a:solidFill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StudentTranscripts Service login &amp; password</a:t>
            </a:r>
            <a:endParaRPr sz="2000" b="1">
              <a:solidFill>
                <a:schemeClr val="dk1"/>
              </a:solidFill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Student numbers for each institution</a:t>
            </a:r>
            <a:endParaRPr sz="2000" b="1">
              <a:solidFill>
                <a:schemeClr val="dk1"/>
              </a:solidFill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b="1">
                <a:solidFill>
                  <a:schemeClr val="dk1"/>
                </a:solidFill>
              </a:rPr>
              <a:t>Campus Login usernames &amp; passwords for campus accounts of each institution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33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0" descr="d:\Documents and Settings\iLearn\Local Settings\Temporary Internet Files\Content.IE5\X7VDZYZH\MC900432636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000" y="1535375"/>
            <a:ext cx="909750" cy="9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381000" y="5943600"/>
            <a:ext cx="8305800" cy="4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00FFFF"/>
                </a:solidFill>
              </a:rPr>
              <a:t>MAKE SURE YOU ARE</a:t>
            </a:r>
            <a:r>
              <a:rPr lang="en" sz="24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ORGANIZED!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381000" y="4509300"/>
            <a:ext cx="83058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KEEP CAREFUL TRACK OF DEADLINES!</a:t>
            </a:r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381000" y="344050"/>
            <a:ext cx="8305800" cy="10275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 Secondary Planning File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8763000" cy="50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for housing &amp; pay your deposits 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 dates &amp; deadlines for residence                                        move in days and times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" sz="2400" b="1" i="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TO BRING</a:t>
            </a:r>
            <a:r>
              <a:rPr lang="en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Your </a:t>
            </a:r>
            <a:r>
              <a:rPr lang="en" sz="2000" b="1">
                <a:solidFill>
                  <a:srgbClr val="C00000"/>
                </a:solidFill>
              </a:rPr>
              <a:t>post-sec</a:t>
            </a:r>
            <a:r>
              <a:rPr lang="en" sz="20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site will have a list of supplies to bring.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UVIC:  </a:t>
            </a:r>
            <a:r>
              <a:rPr lang="en" sz="1600" b="1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https://www.uvic.ca/residence/future-residents/moving-in/index.php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UBCV: </a:t>
            </a:r>
            <a:r>
              <a:rPr lang="en" sz="1600" b="1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https://vancouver.housing.ubc.ca/moving-in/what-should-i-pack/</a:t>
            </a:r>
            <a:r>
              <a:rPr lang="en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Calgary:  </a:t>
            </a:r>
            <a:r>
              <a:rPr lang="en" sz="1600" b="1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https://www.ucalgary.ca/ancillary/residence/move-in/what-to-bring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Western:  </a:t>
            </a:r>
            <a:r>
              <a:rPr lang="en" sz="1600" b="1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https://residence.uwo.ca/resources/movein_planning_guide</a:t>
            </a:r>
            <a:r>
              <a:rPr lang="en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/>
              <a:t>U of Toronto</a:t>
            </a:r>
            <a:r>
              <a:rPr lang="en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1600" b="1" u="none">
                <a:solidFill>
                  <a:schemeClr val="dk1"/>
                </a:solidFill>
              </a:rPr>
              <a:t> </a:t>
            </a:r>
            <a:r>
              <a:rPr lang="en" sz="1600" b="1" u="sng">
                <a:solidFill>
                  <a:schemeClr val="hlink"/>
                </a:solidFill>
                <a:hlinkClick r:id="rId7"/>
              </a:rPr>
              <a:t>https://www.utsc.utoronto.ca/residences/what-bring</a:t>
            </a:r>
            <a:r>
              <a:rPr lang="en" sz="1600" b="1" u="none">
                <a:solidFill>
                  <a:schemeClr val="dk1"/>
                </a:solidFill>
              </a:rPr>
              <a:t> </a:t>
            </a: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/>
          </a:p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7"/>
          <p:cNvSpPr txBox="1">
            <a:spLocks noGrp="1"/>
          </p:cNvSpPr>
          <p:nvPr>
            <p:ph type="title"/>
          </p:nvPr>
        </p:nvSpPr>
        <p:spPr>
          <a:xfrm>
            <a:off x="434975" y="304800"/>
            <a:ext cx="8251800" cy="10365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Residence Living</a:t>
            </a:r>
            <a:endParaRPr/>
          </a:p>
        </p:txBody>
      </p:sp>
      <p:pic>
        <p:nvPicPr>
          <p:cNvPr id="489" name="Google Shape;489;p67" descr="Moving into a College Dor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9650" y="1600200"/>
            <a:ext cx="2697125" cy="1681340"/>
          </a:xfrm>
          <a:prstGeom prst="rect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8"/>
          <p:cNvSpPr txBox="1">
            <a:spLocks noGrp="1"/>
          </p:cNvSpPr>
          <p:nvPr>
            <p:ph type="body" idx="1"/>
          </p:nvPr>
        </p:nvSpPr>
        <p:spPr>
          <a:xfrm>
            <a:off x="381000" y="1216025"/>
            <a:ext cx="9067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1175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Foamy for your bed – a good night’s sleep is important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EC0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Mattress enclosure – it’s like a hotel mattress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Sheets – some res. beds are an odd size of twin XL and sheets are hard to find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EC0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Ear plugs – </a:t>
            </a:r>
            <a:r>
              <a:rPr lang="en" sz="1900">
                <a:solidFill>
                  <a:srgbClr val="008EC0"/>
                </a:solidFill>
              </a:rPr>
              <a:t>dorms</a:t>
            </a: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 can be a noisy environment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two alarms – especially during midterms and finals 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EC0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Shower flip flops, a robe, and a shower caddy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 fridge (may want to buy early as they sell out in September)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EC0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Sticky tack for putting things on your walls – you want your deposit back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personal items – add some sense of home/personality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EC0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Skinny hangers/drawer separators – not a lot of storage space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lighting for your desk/room if not provided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EC0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Stock up on cold meds, tissues, rapid COVID tests, etc.  – you will get sick!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Coins, tokens, laundry card depending on the res</a:t>
            </a:r>
            <a:r>
              <a:rPr lang="en" sz="1900"/>
              <a:t>idence building</a:t>
            </a: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Laundry detergent, disinfectant wipes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Calendar/planner – YOU are accountable and each assignment/test is worth a lot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EC0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rgbClr val="008EC0"/>
                </a:solidFill>
                <a:latin typeface="Calibri"/>
                <a:ea typeface="Calibri"/>
                <a:cs typeface="Calibri"/>
                <a:sym typeface="Calibri"/>
              </a:rPr>
              <a:t>Trolley, large suitcases on wheels, heavy duty garbage bags for moving   </a:t>
            </a:r>
            <a:endParaRPr/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LOSE YOUR ROOM KEY, MAIL KEY &amp; STUDENT CARD (expensive to replace)</a:t>
            </a:r>
            <a:endParaRPr/>
          </a:p>
          <a:p>
            <a:pPr marL="511175" marR="0" lvl="0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1" i="0" u="none">
              <a:solidFill>
                <a:srgbClr val="4F6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F6228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marL="342900" marR="0" lvl="0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rgbClr val="4F6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8"/>
          <p:cNvSpPr txBox="1"/>
          <p:nvPr/>
        </p:nvSpPr>
        <p:spPr>
          <a:xfrm>
            <a:off x="685800" y="152400"/>
            <a:ext cx="7696200" cy="10365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Residence Tips</a:t>
            </a:r>
            <a:endParaRPr/>
          </a:p>
        </p:txBody>
      </p:sp>
      <p:pic>
        <p:nvPicPr>
          <p:cNvPr id="496" name="Google Shape;496;p68" descr="Haundry Mesh Shower Caddy Tote, Portable College Dorm Shower Caddy Bag with  8 Large Pockets for Camping Gym Bathroom : Amazon.ca: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2257425"/>
            <a:ext cx="732234" cy="87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20000">
            <a:off x="6724474" y="2232636"/>
            <a:ext cx="526256" cy="59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9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001000" cy="9636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Additional Reminders:</a:t>
            </a:r>
            <a:endParaRPr/>
          </a:p>
        </p:txBody>
      </p:sp>
      <p:sp>
        <p:nvSpPr>
          <p:cNvPr id="503" name="Google Shape;503;p69"/>
          <p:cNvSpPr txBox="1">
            <a:spLocks noGrp="1"/>
          </p:cNvSpPr>
          <p:nvPr>
            <p:ph type="body" idx="4294967295"/>
          </p:nvPr>
        </p:nvSpPr>
        <p:spPr>
          <a:xfrm>
            <a:off x="84450" y="1371600"/>
            <a:ext cx="89073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2800" b="1" i="0" u="none" strike="noStrike" cap="none">
                <a:solidFill>
                  <a:schemeClr val="dk1"/>
                </a:solidFill>
                <a:highlight>
                  <a:srgbClr val="FFFFCC"/>
                </a:highlight>
                <a:latin typeface="Calibri"/>
                <a:ea typeface="Calibri"/>
                <a:cs typeface="Calibri"/>
                <a:sym typeface="Calibri"/>
              </a:rPr>
              <a:t>OKANAGAN COLLEGE</a:t>
            </a:r>
            <a:endParaRPr sz="800" b="1" i="0" u="none" strike="noStrike" cap="none">
              <a:solidFill>
                <a:schemeClr val="dk1"/>
              </a:solidFill>
              <a:highlight>
                <a:srgbClr val="FFFF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your deposit and verify important dates for your program.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you create your MyOkanagan account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highlight>
                  <a:srgbClr val="FFFFCC"/>
                </a:highlight>
                <a:latin typeface="Calibri"/>
                <a:ea typeface="Calibri"/>
                <a:cs typeface="Calibri"/>
                <a:sym typeface="Calibri"/>
              </a:rPr>
              <a:t>UBC/UBC OKANAGAN</a:t>
            </a:r>
            <a:endParaRPr sz="400" b="1" i="0" u="none" strike="noStrike" cap="none">
              <a:solidFill>
                <a:schemeClr val="dk1"/>
              </a:solidFill>
              <a:highlight>
                <a:srgbClr val="FFFF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 the offer and pay your $500 acceptance deposit online before May 1 or June 1 (faculty dependent)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by May 1</a:t>
            </a:r>
            <a:r>
              <a:rPr lang="en" sz="2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housing to guarantee your 1</a:t>
            </a:r>
            <a:r>
              <a:rPr lang="en" sz="2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 housing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Residence confirmation comes in early June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registration opens in late June (have your course work lists ready to go)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533400"/>
            <a:ext cx="5143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900" y="533400"/>
            <a:ext cx="504825" cy="52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1"/>
          <p:cNvSpPr/>
          <p:nvPr/>
        </p:nvSpPr>
        <p:spPr>
          <a:xfrm>
            <a:off x="140075" y="4971625"/>
            <a:ext cx="8875656" cy="1798416"/>
          </a:xfrm>
          <a:prstGeom prst="cloud">
            <a:avLst/>
          </a:prstGeom>
          <a:solidFill>
            <a:schemeClr val="lt2"/>
          </a:solidFill>
          <a:ln w="2857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71"/>
          <p:cNvSpPr txBox="1"/>
          <p:nvPr/>
        </p:nvSpPr>
        <p:spPr>
          <a:xfrm>
            <a:off x="442050" y="1708225"/>
            <a:ext cx="8259900" cy="28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71"/>
          <p:cNvSpPr txBox="1">
            <a:spLocks noGrp="1"/>
          </p:cNvSpPr>
          <p:nvPr>
            <p:ph type="subTitle" idx="1"/>
          </p:nvPr>
        </p:nvSpPr>
        <p:spPr>
          <a:xfrm>
            <a:off x="346900" y="1671625"/>
            <a:ext cx="84609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" sz="5700" i="0" u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We wish you the best as you embark on your post-secondary education!</a:t>
            </a:r>
            <a:r>
              <a:rPr lang="en" sz="5400" i="0" u="non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521" name="Google Shape;521;p71"/>
          <p:cNvSpPr txBox="1">
            <a:spLocks noGrp="1"/>
          </p:cNvSpPr>
          <p:nvPr>
            <p:ph type="ctrTitle"/>
          </p:nvPr>
        </p:nvSpPr>
        <p:spPr>
          <a:xfrm>
            <a:off x="346900" y="280975"/>
            <a:ext cx="8460900" cy="12384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Luck to Everyone!</a:t>
            </a:r>
            <a:endParaRPr/>
          </a:p>
        </p:txBody>
      </p:sp>
      <p:sp>
        <p:nvSpPr>
          <p:cNvPr id="522" name="Google Shape;522;p71"/>
          <p:cNvSpPr txBox="1"/>
          <p:nvPr/>
        </p:nvSpPr>
        <p:spPr>
          <a:xfrm>
            <a:off x="914400" y="5338762"/>
            <a:ext cx="631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Bookman Old Style"/>
              <a:buNone/>
            </a:pPr>
            <a:r>
              <a:rPr lang="en" sz="1800" b="1" i="1" u="non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As you hear from Post-Secondary Institutions, please stop by the Counselling Centre.  We love to hear your happy news &amp; celebrate with you! </a:t>
            </a:r>
            <a:r>
              <a:rPr lang="en" sz="1800" b="0" i="1" u="none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</p:txBody>
      </p:sp>
      <p:pic>
        <p:nvPicPr>
          <p:cNvPr id="523" name="Google Shape;52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875" y="4570825"/>
            <a:ext cx="2133500" cy="21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2205037" y="1447800"/>
            <a:ext cx="6558000" cy="47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www.StudentTranscripts.gov.bc.ca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have your PEN # to create your account &amp; complete your PSI choices (&amp; to check your transcript)!</a:t>
            </a:r>
            <a:endParaRPr sz="3300"/>
          </a:p>
          <a:p>
            <a:pPr marL="0" marR="0" lvl="0" indent="-146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5394"/>
              </a:buClr>
              <a:buSzPts val="2300"/>
              <a:buChar char="•"/>
            </a:pPr>
            <a:r>
              <a:rPr lang="en" sz="2300" b="1" i="0" u="none" strike="noStrike" cap="none">
                <a:solidFill>
                  <a:srgbClr val="0B5394"/>
                </a:solidFill>
              </a:rPr>
              <a:t>Identify that you would like interim and final marks sent to selected PSI’s when they become available</a:t>
            </a:r>
            <a:endParaRPr sz="3300" b="1">
              <a:solidFill>
                <a:srgbClr val="0B5394"/>
              </a:solidFill>
            </a:endParaRPr>
          </a:p>
          <a:p>
            <a:pPr marL="0" marR="0" lvl="0" indent="-146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allows the post secondary school to receive your marks electronically</a:t>
            </a:r>
            <a:endParaRPr sz="3300"/>
          </a:p>
          <a:p>
            <a:pPr marL="0" marR="0" lvl="0" indent="-146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planning to attend Post –Secondary should do this </a:t>
            </a:r>
            <a:r>
              <a:rPr lang="en" sz="23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ASAP</a:t>
            </a:r>
            <a:endParaRPr sz="3300"/>
          </a:p>
          <a:p>
            <a:pPr marL="0" marR="0" lvl="0" indent="-146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same site/account where students access transcripts, verify grades, and later view Ministry scholarships if awarded. </a:t>
            </a:r>
            <a:endParaRPr sz="3300"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StudentTranscript Service</a:t>
            </a: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99995">
            <a:off x="549310" y="3027503"/>
            <a:ext cx="1312230" cy="1175672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457200" y="1389062"/>
            <a:ext cx="8229600" cy="40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Marks are transferred from the Ministry of Education electronically to post-secondary institutions in May and July.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IMPERATIVE that your grades are meeting the admission standards as set by the college/university.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Admission offers </a:t>
            </a:r>
            <a:r>
              <a:rPr lang="en" sz="2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RESCINDED</a:t>
            </a:r>
            <a:r>
              <a:rPr lang="en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marks drop below the admission standards of the school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" sz="32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WORK HARD RIGHT TO THE END OF THE YEAR!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rgbClr val="33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rgbClr val="33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457200" y="274637"/>
            <a:ext cx="8229600" cy="10971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Marks Matter ALL YEAR LONG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" b="1">
                <a:solidFill>
                  <a:schemeClr val="lt1"/>
                </a:solidFill>
              </a:rPr>
              <a:t>WARNING: ONLINE COURSES</a:t>
            </a:r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91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</a:t>
            </a:r>
            <a:r>
              <a:rPr lang="en" sz="24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guideline</a:t>
            </a: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 grade 12 students taking an online course </a:t>
            </a:r>
            <a:r>
              <a:rPr lang="en" sz="2400" b="1" i="0" u="none">
                <a:solidFill>
                  <a:schemeClr val="dk1"/>
                </a:solidFill>
              </a:rPr>
              <a:t>required for graduation</a:t>
            </a: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should be 90% complete by </a:t>
            </a:r>
            <a:r>
              <a:rPr lang="en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mid-Ma</a:t>
            </a:r>
            <a:r>
              <a:rPr lang="en" sz="2400" b="1"/>
              <a:t>y.  This will position students to be fully complete by the end of the school year.</a:t>
            </a:r>
            <a:endParaRPr sz="1350" b="1">
              <a:solidFill>
                <a:srgbClr val="0021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350" b="1">
              <a:solidFill>
                <a:srgbClr val="0021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" sz="2400">
                <a:solidFill>
                  <a:srgbClr val="C00000"/>
                </a:solidFill>
              </a:rPr>
              <a:t>Please note: Eschool courses must be completed by June 14th or earlier.</a:t>
            </a:r>
            <a:endParaRPr sz="24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400">
                <a:highlight>
                  <a:srgbClr val="FFFFCC"/>
                </a:highlight>
              </a:rPr>
              <a:t>If you are taking an online course for post-secondary entrance, remember that</a:t>
            </a:r>
            <a:r>
              <a:rPr lang="en" sz="2000" b="1">
                <a:highlight>
                  <a:srgbClr val="FFFFCC"/>
                </a:highlight>
              </a:rPr>
              <a:t> </a:t>
            </a:r>
            <a:r>
              <a:rPr lang="en" sz="2400" b="1">
                <a:solidFill>
                  <a:srgbClr val="980000"/>
                </a:solidFill>
                <a:highlight>
                  <a:srgbClr val="FFFFCC"/>
                </a:highlight>
              </a:rPr>
              <a:t>your PSI may require you to complete the course sooner than the online school requires.</a:t>
            </a:r>
            <a:r>
              <a:rPr lang="en" sz="2400" b="0" i="0" u="none">
                <a:solidFill>
                  <a:srgbClr val="980000"/>
                </a:solidFill>
                <a:highlight>
                  <a:srgbClr val="FFFFCC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>
                <a:solidFill>
                  <a:schemeClr val="dk1"/>
                </a:solidFill>
                <a:highlight>
                  <a:srgbClr val="FFFFCC"/>
                </a:highlight>
                <a:latin typeface="Calibri"/>
                <a:ea typeface="Calibri"/>
                <a:cs typeface="Calibri"/>
                <a:sym typeface="Calibri"/>
              </a:rPr>
              <a:t> This may delay or cancel your offer of admission.</a:t>
            </a:r>
            <a:endParaRPr sz="2400">
              <a:highlight>
                <a:srgbClr val="FFFFCC"/>
              </a:highlight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" b="1">
                <a:solidFill>
                  <a:schemeClr val="lt1"/>
                </a:solidFill>
              </a:rPr>
              <a:t>Have you planned your budget?</a:t>
            </a:r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91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A72611"/>
                </a:solidFill>
              </a:rPr>
              <a:t>Remember, you will have to pay for:</a:t>
            </a:r>
            <a:endParaRPr sz="3600" b="1">
              <a:solidFill>
                <a:srgbClr val="A72611"/>
              </a:solidFill>
            </a:endParaRPr>
          </a:p>
          <a:p>
            <a:pPr marL="914400" marR="0" lvl="0" indent="-400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58ED5"/>
              </a:buClr>
              <a:buSzPts val="2700"/>
              <a:buChar char="✓"/>
            </a:pPr>
            <a:r>
              <a:rPr lang="en" sz="2700" b="1">
                <a:solidFill>
                  <a:srgbClr val="558ED5"/>
                </a:solidFill>
              </a:rPr>
              <a:t>Registration Deposits ($250 or more)</a:t>
            </a:r>
            <a:endParaRPr sz="2700" b="1">
              <a:solidFill>
                <a:srgbClr val="558ED5"/>
              </a:solidFill>
            </a:endParaRPr>
          </a:p>
          <a:p>
            <a:pPr marL="9144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700"/>
              <a:buChar char="✓"/>
            </a:pPr>
            <a:r>
              <a:rPr lang="en" sz="2700" b="1">
                <a:solidFill>
                  <a:srgbClr val="3C78D8"/>
                </a:solidFill>
              </a:rPr>
              <a:t>Housing Application fees &amp; deposits ($50 - $500+)</a:t>
            </a:r>
            <a:endParaRPr sz="2700" b="1">
              <a:solidFill>
                <a:srgbClr val="3C78D8"/>
              </a:solidFill>
            </a:endParaRPr>
          </a:p>
          <a:p>
            <a:pPr marL="9144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700"/>
              <a:buChar char="✓"/>
            </a:pPr>
            <a:r>
              <a:rPr lang="en" sz="2700" b="1">
                <a:solidFill>
                  <a:srgbClr val="1155CC"/>
                </a:solidFill>
              </a:rPr>
              <a:t>Books &amp; Supplies </a:t>
            </a:r>
            <a:endParaRPr sz="2700" b="1">
              <a:solidFill>
                <a:srgbClr val="1155CC"/>
              </a:solidFill>
            </a:endParaRPr>
          </a:p>
          <a:p>
            <a:pPr marL="9144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700"/>
              <a:buChar char="✓"/>
            </a:pPr>
            <a:r>
              <a:rPr lang="en" sz="2700" b="1">
                <a:solidFill>
                  <a:srgbClr val="0B5394"/>
                </a:solidFill>
              </a:rPr>
              <a:t>Technology (if required)</a:t>
            </a:r>
            <a:endParaRPr sz="2700" b="1">
              <a:solidFill>
                <a:srgbClr val="0B5394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A72611"/>
                </a:solidFill>
              </a:rPr>
              <a:t>ALL </a:t>
            </a:r>
            <a:r>
              <a:rPr lang="en" sz="3600" b="1" u="sng">
                <a:solidFill>
                  <a:srgbClr val="A72611"/>
                </a:solidFill>
              </a:rPr>
              <a:t>BEFORE</a:t>
            </a:r>
            <a:r>
              <a:rPr lang="en" sz="3600" b="1">
                <a:solidFill>
                  <a:srgbClr val="A72611"/>
                </a:solidFill>
              </a:rPr>
              <a:t> SEPTEMBER!</a:t>
            </a:r>
            <a:endParaRPr sz="3600" b="1">
              <a:solidFill>
                <a:srgbClr val="A7261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 b="1"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3300" b="1">
                <a:latin typeface="Satisfy"/>
                <a:ea typeface="Satisfy"/>
                <a:cs typeface="Satisfy"/>
                <a:sym typeface="Satisfy"/>
              </a:rPr>
              <a:t>…and first semester tuition is typically due                                  the first week of September!</a:t>
            </a:r>
            <a:endParaRPr sz="3300" b="1">
              <a:latin typeface="Satisfy"/>
              <a:ea typeface="Satisfy"/>
              <a:cs typeface="Satisfy"/>
              <a:sym typeface="Satisfy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78500" cy="1295400"/>
          </a:xfrm>
          <a:prstGeom prst="rect">
            <a:avLst/>
          </a:prstGeom>
          <a:solidFill>
            <a:srgbClr val="17375E"/>
          </a:solidFill>
          <a:ln w="3810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" b="1">
                <a:solidFill>
                  <a:schemeClr val="lt1"/>
                </a:solidFill>
              </a:rPr>
              <a:t>Review of Funding Sources</a:t>
            </a:r>
            <a:endParaRPr/>
          </a:p>
        </p:txBody>
      </p:sp>
      <p:graphicFrame>
        <p:nvGraphicFramePr>
          <p:cNvPr id="203" name="Google Shape;203;p35"/>
          <p:cNvGraphicFramePr/>
          <p:nvPr>
            <p:extLst>
              <p:ext uri="{D42A27DB-BD31-4B8C-83A1-F6EECF244321}">
                <p14:modId xmlns:p14="http://schemas.microsoft.com/office/powerpoint/2010/main" val="2606644457"/>
              </p:ext>
            </p:extLst>
          </p:nvPr>
        </p:nvGraphicFramePr>
        <p:xfrm>
          <a:off x="457200" y="1686325"/>
          <a:ext cx="8278600" cy="4358310"/>
        </p:xfrm>
        <a:graphic>
          <a:graphicData uri="http://schemas.openxmlformats.org/drawingml/2006/table">
            <a:tbl>
              <a:tblPr>
                <a:noFill/>
                <a:tableStyleId>{367A1BEF-EE19-4660-B7AD-1E17ABB17B2B}</a:tableStyleId>
              </a:tblPr>
              <a:tblGrid>
                <a:gridCol w="240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rgbClr val="1C4587"/>
                          </a:solidFill>
                        </a:rPr>
                        <a:t>General Sources</a:t>
                      </a:r>
                      <a:endParaRPr sz="2100" b="1">
                        <a:solidFill>
                          <a:srgbClr val="1C4587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OKM Counselling → Grads →  Scholarships/Awards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studentscholarships.org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4"/>
                        </a:rPr>
                        <a:t>scholarshipscanada.com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5"/>
                        </a:rPr>
                        <a:t>studentawards.com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rgbClr val="741B47"/>
                          </a:solidFill>
                        </a:rPr>
                        <a:t>Specific Sources </a:t>
                      </a:r>
                      <a:endParaRPr sz="2100" b="1">
                        <a:solidFill>
                          <a:srgbClr val="741B47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BC Ministry of Education Scholarships  (*District Authority)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COBSS (handed out at ceremonies in June)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Institution specific funding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rgbClr val="38761D"/>
                          </a:solidFill>
                        </a:rPr>
                        <a:t>Public Sources</a:t>
                      </a:r>
                      <a:endParaRPr sz="2100"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Community opportunities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Student loans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hlinkClick r:id="rId6"/>
                        </a:rPr>
                        <a:t>studentaidbc.ca</a:t>
                      </a:r>
                      <a:r>
                        <a:rPr lang="en"/>
                        <a:t>  (*available in June)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Student Lines of Credit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Parent/Relative affiliations through work/organizations (ie: Costco)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3202</Words>
  <Application>Microsoft Office PowerPoint</Application>
  <PresentationFormat>On-screen Show (4:3)</PresentationFormat>
  <Paragraphs>430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Times New Roman</vt:lpstr>
      <vt:lpstr>Bookman Old Style</vt:lpstr>
      <vt:lpstr>Century Schoolbook</vt:lpstr>
      <vt:lpstr>Pacifico</vt:lpstr>
      <vt:lpstr>Calibri</vt:lpstr>
      <vt:lpstr>Noto Sans Symbols</vt:lpstr>
      <vt:lpstr>Trebuchet MS</vt:lpstr>
      <vt:lpstr>Satisfy</vt:lpstr>
      <vt:lpstr>Arial</vt:lpstr>
      <vt:lpstr>Courgette</vt:lpstr>
      <vt:lpstr>Arial Black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WARNING: ONLINE COURSES</vt:lpstr>
      <vt:lpstr>Have you planned your budget?</vt:lpstr>
      <vt:lpstr>Review of Funding Sources</vt:lpstr>
      <vt:lpstr>Lines of Credit vs. Student Loans </vt:lpstr>
      <vt:lpstr>Accredited Institutions</vt:lpstr>
      <vt:lpstr>Is Your PSI Accredited?</vt:lpstr>
      <vt:lpstr>A Year at Post-Secondary  The FALL Semester</vt:lpstr>
      <vt:lpstr>PowerPoint Presentation</vt:lpstr>
      <vt:lpstr>PowerPoint Presentation</vt:lpstr>
      <vt:lpstr>A Year at Post-Secondary</vt:lpstr>
      <vt:lpstr>What is a Post-Secondary                       ACADEMIC CALENDAR ?</vt:lpstr>
      <vt:lpstr>How to Read COURSE INFORMATION               in the Post-Secondary Academic Calendar </vt:lpstr>
      <vt:lpstr>Okanagan College</vt:lpstr>
      <vt:lpstr>OC: Admissions</vt:lpstr>
      <vt:lpstr>OC: Admissions</vt:lpstr>
      <vt:lpstr>OC: SCHEDULES</vt:lpstr>
      <vt:lpstr>OC: SCHEDULES</vt:lpstr>
      <vt:lpstr>Okanagan College Registering for your courses</vt:lpstr>
      <vt:lpstr>Okanagan College Advisors</vt:lpstr>
      <vt:lpstr>OC: Student Support</vt:lpstr>
      <vt:lpstr>PowerPoint Presentation</vt:lpstr>
      <vt:lpstr>UBC</vt:lpstr>
      <vt:lpstr>UBC: Admissions</vt:lpstr>
      <vt:lpstr>UBC: Admissions</vt:lpstr>
      <vt:lpstr>UBC: Navigating your Degree</vt:lpstr>
      <vt:lpstr>UBC                                      Registering for your courses</vt:lpstr>
      <vt:lpstr>UBC                                      Advising Timeline</vt:lpstr>
      <vt:lpstr>UBC: Campus Tours</vt:lpstr>
      <vt:lpstr>UBC Advisors</vt:lpstr>
      <vt:lpstr>UBC  STUDENT  SUPPORT</vt:lpstr>
      <vt:lpstr>UBC  STUDENT  SUPPORT</vt:lpstr>
      <vt:lpstr>Questions?  Concerns?                          Special Circumstances?  </vt:lpstr>
      <vt:lpstr>Things to Do</vt:lpstr>
      <vt:lpstr>Residence Living</vt:lpstr>
      <vt:lpstr>PowerPoint Presentation</vt:lpstr>
      <vt:lpstr>Additional Reminders:</vt:lpstr>
      <vt:lpstr>Good Luck to Everyone!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Solenn Dishaw</cp:lastModifiedBy>
  <cp:revision>1</cp:revision>
  <dcterms:modified xsi:type="dcterms:W3CDTF">2024-04-04T23:18:42Z</dcterms:modified>
</cp:coreProperties>
</file>